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8" r:id="rId2"/>
    <p:sldId id="283" r:id="rId3"/>
    <p:sldId id="314" r:id="rId4"/>
    <p:sldId id="325" r:id="rId5"/>
    <p:sldId id="311" r:id="rId6"/>
    <p:sldId id="328" r:id="rId7"/>
    <p:sldId id="326" r:id="rId8"/>
    <p:sldId id="329" r:id="rId9"/>
    <p:sldId id="309" r:id="rId10"/>
    <p:sldId id="289" r:id="rId11"/>
    <p:sldId id="299" r:id="rId12"/>
    <p:sldId id="292" r:id="rId13"/>
    <p:sldId id="256" r:id="rId14"/>
    <p:sldId id="258" r:id="rId15"/>
    <p:sldId id="259" r:id="rId16"/>
    <p:sldId id="260" r:id="rId17"/>
    <p:sldId id="261" r:id="rId18"/>
    <p:sldId id="263" r:id="rId19"/>
    <p:sldId id="262" r:id="rId20"/>
    <p:sldId id="293" r:id="rId21"/>
    <p:sldId id="300" r:id="rId22"/>
    <p:sldId id="302" r:id="rId23"/>
    <p:sldId id="330" r:id="rId24"/>
    <p:sldId id="305" r:id="rId25"/>
    <p:sldId id="296" r:id="rId26"/>
    <p:sldId id="306" r:id="rId27"/>
    <p:sldId id="290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58982"/>
    <a:srgbClr val="B4ACA6"/>
    <a:srgbClr val="541818"/>
    <a:srgbClr val="CF1C21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6" autoAdjust="0"/>
    <p:restoredTop sz="90445" autoAdjust="0"/>
  </p:normalViewPr>
  <p:slideViewPr>
    <p:cSldViewPr>
      <p:cViewPr varScale="1">
        <p:scale>
          <a:sx n="59" d="100"/>
          <a:sy n="59" d="100"/>
        </p:scale>
        <p:origin x="173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'IFAC ENG'!$A$101:$F$101</c:f>
              <c:strCache>
                <c:ptCount val="6"/>
                <c:pt idx="0">
                  <c:v>Does your National Society wish that the IFRC creates an international first aid certification?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'IFAC ENG'!$G$100:$K$100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 not know</c:v>
                </c:pt>
              </c:strCache>
            </c:strRef>
          </c:cat>
          <c:val>
            <c:numRef>
              <c:f>'IFAC ENG'!$G$101:$K$101</c:f>
              <c:numCache>
                <c:formatCode>0%</c:formatCode>
                <c:ptCount val="3"/>
                <c:pt idx="0">
                  <c:v>0.9</c:v>
                </c:pt>
                <c:pt idx="1">
                  <c:v>0</c:v>
                </c:pt>
                <c:pt idx="2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4-4001-9290-543376F93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1675328"/>
        <c:axId val="381675984"/>
      </c:barChart>
      <c:catAx>
        <c:axId val="38167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1675984"/>
        <c:crosses val="autoZero"/>
        <c:auto val="1"/>
        <c:lblAlgn val="ctr"/>
        <c:lblOffset val="100"/>
        <c:noMultiLvlLbl val="0"/>
      </c:catAx>
      <c:valAx>
        <c:axId val="38167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167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'IFAC ENG'!$A$104:$F$104</c:f>
              <c:strCache>
                <c:ptCount val="6"/>
                <c:pt idx="0">
                  <c:v>If yes, why ? (% of SN selecting each answer)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'IFAC ENG'!$G$103:$K$103</c:f>
              <c:strCache>
                <c:ptCount val="3"/>
                <c:pt idx="0">
                  <c:v>Because more people will be saved and saving lives is an act of humanity</c:v>
                </c:pt>
                <c:pt idx="1">
                  <c:v>Because international certification will bring more business</c:v>
                </c:pt>
                <c:pt idx="2">
                  <c:v>Because certification will ensure quality insurance for the first aid trainings</c:v>
                </c:pt>
              </c:strCache>
            </c:strRef>
          </c:cat>
          <c:val>
            <c:numRef>
              <c:f>'IFAC ENG'!$G$104:$K$104</c:f>
              <c:numCache>
                <c:formatCode>0%</c:formatCode>
                <c:ptCount val="3"/>
                <c:pt idx="0">
                  <c:v>0.4</c:v>
                </c:pt>
                <c:pt idx="1">
                  <c:v>0.46666666666666667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9-4BB0-B524-AE49E8B82C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6089656"/>
        <c:axId val="386092280"/>
      </c:barChart>
      <c:catAx>
        <c:axId val="38608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6092280"/>
        <c:crosses val="autoZero"/>
        <c:auto val="1"/>
        <c:lblAlgn val="ctr"/>
        <c:lblOffset val="100"/>
        <c:noMultiLvlLbl val="0"/>
      </c:catAx>
      <c:valAx>
        <c:axId val="38609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6089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Which difference(s) the </a:t>
            </a:r>
            <a:r>
              <a:rPr lang="en-US" dirty="0" smtClean="0"/>
              <a:t>IFAC* </a:t>
            </a:r>
            <a:r>
              <a:rPr lang="en-US" dirty="0"/>
              <a:t>will make for the general public?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(% </a:t>
            </a:r>
            <a:r>
              <a:rPr lang="en-US" dirty="0"/>
              <a:t>of SN selecting each answer)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'IFAC ENG'!$Q$100</c:f>
              <c:strCache>
                <c:ptCount val="1"/>
                <c:pt idx="0">
                  <c:v>Which difference(s) the IFAC will make for the general public? (% of SN selecting each answer)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179898814661553E-2"/>
                  <c:y val="-5.8085116649322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093-4D7E-BBD5-C74F28C51ABB}"/>
                </c:ext>
              </c:extLst>
            </c:dLbl>
            <c:dLbl>
              <c:idx val="1"/>
              <c:layout>
                <c:manualLayout>
                  <c:x val="0.14414797928435302"/>
                  <c:y val="-1.1617023329864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93-4D7E-BBD5-C74F28C51ABB}"/>
                </c:ext>
              </c:extLst>
            </c:dLbl>
            <c:dLbl>
              <c:idx val="2"/>
              <c:layout>
                <c:manualLayout>
                  <c:x val="0.24250777691367614"/>
                  <c:y val="-1.452127916233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093-4D7E-BBD5-C74F28C51ABB}"/>
                </c:ext>
              </c:extLst>
            </c:dLbl>
            <c:dLbl>
              <c:idx val="3"/>
              <c:layout>
                <c:manualLayout>
                  <c:x val="0.27472908993017869"/>
                  <c:y val="-2.0329790827262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093-4D7E-BBD5-C74F28C51A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'IFAC ENG'!$P$101:$P$104</c:f>
              <c:strCache>
                <c:ptCount val="4"/>
                <c:pt idx="0">
                  <c:v>Make no difference</c:v>
                </c:pt>
                <c:pt idx="1">
                  <c:v>Have more job opportunities</c:v>
                </c:pt>
                <c:pt idx="2">
                  <c:v>Have a diploma which includes international standards and quality insurance</c:v>
                </c:pt>
                <c:pt idx="3">
                  <c:v>Make possible to provide first aid everywhere due to the fact that the diploma is recognised in different countries</c:v>
                </c:pt>
              </c:strCache>
            </c:strRef>
          </c:cat>
          <c:val>
            <c:numRef>
              <c:f>'IFAC ENG'!$Q$101:$Q$104</c:f>
              <c:numCache>
                <c:formatCode>0%</c:formatCode>
                <c:ptCount val="4"/>
                <c:pt idx="0">
                  <c:v>3.3333333333333333E-2</c:v>
                </c:pt>
                <c:pt idx="1">
                  <c:v>0.4</c:v>
                </c:pt>
                <c:pt idx="2">
                  <c:v>0.76666666666666672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3-4D7E-BBD5-C74F28C51A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9796944"/>
        <c:axId val="389797928"/>
        <c:axId val="0"/>
      </c:bar3DChart>
      <c:catAx>
        <c:axId val="38979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9797928"/>
        <c:crosses val="autoZero"/>
        <c:auto val="1"/>
        <c:lblAlgn val="ctr"/>
        <c:lblOffset val="100"/>
        <c:noMultiLvlLbl val="0"/>
      </c:catAx>
      <c:valAx>
        <c:axId val="389797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979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Which difference(s) the IFAC will make for the RC </a:t>
            </a:r>
            <a:r>
              <a:rPr lang="en-US" dirty="0" err="1"/>
              <a:t>RC</a:t>
            </a:r>
            <a:r>
              <a:rPr lang="en-US" dirty="0"/>
              <a:t> National Societies?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(% </a:t>
            </a:r>
            <a:r>
              <a:rPr lang="en-US" dirty="0"/>
              <a:t>de </a:t>
            </a:r>
            <a:r>
              <a:rPr lang="en-US" dirty="0" smtClean="0"/>
              <a:t>NS selecting each answer)</a:t>
            </a:r>
            <a:endParaRPr lang="en-US" dirty="0"/>
          </a:p>
        </c:rich>
      </c:tx>
      <c:layout>
        <c:manualLayout>
          <c:xMode val="edge"/>
          <c:yMode val="edge"/>
          <c:x val="0.10887901344295078"/>
          <c:y val="1.7921315546858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'IFAC ENG'!$T$100</c:f>
              <c:strCache>
                <c:ptCount val="1"/>
                <c:pt idx="0">
                  <c:v>Which difference(s) the IFAC will make for the RC RC National Societies? (% de SN citant chaque réponse)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455393845128319E-2"/>
                  <c:y val="-1.7921315546858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B56-4926-93F5-5FF9F78DC337}"/>
                </c:ext>
              </c:extLst>
            </c:dLbl>
            <c:dLbl>
              <c:idx val="1"/>
              <c:layout>
                <c:manualLayout>
                  <c:x val="2.1164315076102655E-2"/>
                  <c:y val="-1.194754369790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56-4926-93F5-5FF9F78DC337}"/>
                </c:ext>
              </c:extLst>
            </c:dLbl>
            <c:dLbl>
              <c:idx val="2"/>
              <c:layout>
                <c:manualLayout>
                  <c:x val="2.2928007999111211E-2"/>
                  <c:y val="-5.9737718489529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B56-4926-93F5-5FF9F78DC337}"/>
                </c:ext>
              </c:extLst>
            </c:dLbl>
            <c:dLbl>
              <c:idx val="3"/>
              <c:layout>
                <c:manualLayout>
                  <c:x val="2.4691700922119763E-2"/>
                  <c:y val="-5.4758942702089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56-4926-93F5-5FF9F78DC3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'IFAC ENG'!$S$101:$S$104</c:f>
              <c:strCache>
                <c:ptCount val="4"/>
                <c:pt idx="0">
                  <c:v>Make no difference</c:v>
                </c:pt>
                <c:pt idx="1">
                  <c:v>Have a more valuable recognition of the diplomas the NS is issuing by the RC RC Movement</c:v>
                </c:pt>
                <c:pt idx="2">
                  <c:v>Have a more valuable recognition of the diplomas the NS is issuing by companies and organisations</c:v>
                </c:pt>
                <c:pt idx="3">
                  <c:v>Have a more valuable recognition of the diplomas the NS is issuing by States</c:v>
                </c:pt>
              </c:strCache>
            </c:strRef>
          </c:cat>
          <c:val>
            <c:numRef>
              <c:f>'IFAC ENG'!$T$101:$T$104</c:f>
              <c:numCache>
                <c:formatCode>0%</c:formatCode>
                <c:ptCount val="4"/>
                <c:pt idx="0">
                  <c:v>0</c:v>
                </c:pt>
                <c:pt idx="1">
                  <c:v>0.6333333333333333</c:v>
                </c:pt>
                <c:pt idx="2">
                  <c:v>0.66666666666666663</c:v>
                </c:pt>
                <c:pt idx="3">
                  <c:v>0.73333333333333328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56-4926-93F5-5FF9F78DC3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7630536"/>
        <c:axId val="397625944"/>
        <c:axId val="0"/>
      </c:bar3DChart>
      <c:catAx>
        <c:axId val="397630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7625944"/>
        <c:crosses val="autoZero"/>
        <c:auto val="1"/>
        <c:lblAlgn val="ctr"/>
        <c:lblOffset val="100"/>
        <c:noMultiLvlLbl val="0"/>
      </c:catAx>
      <c:valAx>
        <c:axId val="397625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7630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Which difference(s) the IFAC will make for the IFRC?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(% </a:t>
            </a:r>
            <a:r>
              <a:rPr lang="en-US" dirty="0"/>
              <a:t>of SN selecting each answer)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'IFAC ENG'!$W$100</c:f>
              <c:strCache>
                <c:ptCount val="1"/>
                <c:pt idx="0">
                  <c:v>Which difference(s) the IFAC will make for the IFRC? (% of SN selecting each answer)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437878697238642E-2"/>
                  <c:y val="-1.1556128205688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F4D-4B9C-92F9-93E777597411}"/>
                </c:ext>
              </c:extLst>
            </c:dLbl>
            <c:dLbl>
              <c:idx val="1"/>
              <c:layout>
                <c:manualLayout>
                  <c:x val="2.2046161537606808E-2"/>
                  <c:y val="-1.0592995150696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F4D-4B9C-92F9-93E777597411}"/>
                </c:ext>
              </c:extLst>
            </c:dLbl>
            <c:dLbl>
              <c:idx val="2"/>
              <c:layout>
                <c:manualLayout>
                  <c:x val="1.6958585798159054E-2"/>
                  <c:y val="-2.8890320514220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F4D-4B9C-92F9-93E777597411}"/>
                </c:ext>
              </c:extLst>
            </c:dLbl>
            <c:dLbl>
              <c:idx val="3"/>
              <c:layout>
                <c:manualLayout>
                  <c:x val="2.0350302957791014E-2"/>
                  <c:y val="-5.7780641028440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4D-4B9C-92F9-93E7775974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'IFAC ENG'!$V$101:$V$104</c:f>
              <c:strCache>
                <c:ptCount val="4"/>
                <c:pt idx="0">
                  <c:v>Reinforce the leadership of the IFRC as the main first aid training provider in the world</c:v>
                </c:pt>
                <c:pt idx="1">
                  <c:v>Be a way of supporting NS for the use of the international guidelines and evidence based content</c:v>
                </c:pt>
                <c:pt idx="2">
                  <c:v>Strengthen the IFRC’s systems and capacity to assure first aid standard and quality</c:v>
                </c:pt>
                <c:pt idx="3">
                  <c:v>Be the reference body as regards the delivery of quality first aid trainings worldwide</c:v>
                </c:pt>
              </c:strCache>
            </c:strRef>
          </c:cat>
          <c:val>
            <c:numRef>
              <c:f>'IFAC ENG'!$W$101:$W$104</c:f>
              <c:numCache>
                <c:formatCode>0%</c:formatCode>
                <c:ptCount val="4"/>
                <c:pt idx="0">
                  <c:v>0.66666666666666663</c:v>
                </c:pt>
                <c:pt idx="1">
                  <c:v>0.73333333333333328</c:v>
                </c:pt>
                <c:pt idx="2">
                  <c:v>0.76666666666666672</c:v>
                </c:pt>
                <c:pt idx="3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4D-4B9C-92F9-93E7775974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6079816"/>
        <c:axId val="386080800"/>
        <c:axId val="0"/>
      </c:bar3DChart>
      <c:catAx>
        <c:axId val="386079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6080800"/>
        <c:crosses val="autoZero"/>
        <c:auto val="1"/>
        <c:lblAlgn val="ctr"/>
        <c:lblOffset val="100"/>
        <c:noMultiLvlLbl val="0"/>
      </c:catAx>
      <c:valAx>
        <c:axId val="386080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6079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CDE98-D3B7-A643-AD7A-36287271AF83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D161015-FFE5-C64A-9F85-B611309BA956}">
      <dgm:prSet phldrT="[Texte]" custT="1"/>
      <dgm:spPr/>
      <dgm:t>
        <a:bodyPr/>
        <a:lstStyle/>
        <a:p>
          <a:r>
            <a:rPr lang="en-GB" sz="2800" b="1" dirty="0"/>
            <a:t>IFAA*</a:t>
          </a:r>
        </a:p>
        <a:p>
          <a:r>
            <a:rPr lang="en-GB" sz="2400" b="1" dirty="0"/>
            <a:t>*</a:t>
          </a:r>
          <a:r>
            <a:rPr lang="en-GB" sz="1050" dirty="0">
              <a:latin typeface="Arial" charset="0"/>
              <a:cs typeface="Arial" charset="0"/>
            </a:rPr>
            <a:t>Terminology to be </a:t>
          </a:r>
          <a:r>
            <a:rPr lang="en-GB" sz="1050" dirty="0" err="1">
              <a:latin typeface="Arial" charset="0"/>
              <a:cs typeface="Arial" charset="0"/>
            </a:rPr>
            <a:t>confimer</a:t>
          </a:r>
          <a:r>
            <a:rPr lang="en-GB" sz="1050" dirty="0">
              <a:latin typeface="Arial" charset="0"/>
              <a:cs typeface="Arial" charset="0"/>
            </a:rPr>
            <a:t> by IFRC legal </a:t>
          </a:r>
          <a:r>
            <a:rPr lang="en-GB" sz="1050" dirty="0" err="1">
              <a:latin typeface="Arial" charset="0"/>
              <a:cs typeface="Arial" charset="0"/>
            </a:rPr>
            <a:t>Dpt</a:t>
          </a:r>
          <a:endParaRPr lang="en-GB" sz="2400" b="1" dirty="0"/>
        </a:p>
      </dgm:t>
    </dgm:pt>
    <dgm:pt modelId="{31E658C7-E5C3-8049-90D1-8D95642F6A17}" type="parTrans" cxnId="{CCD42C1C-2B4F-9E42-ABE8-E2109E2BCE5D}">
      <dgm:prSet/>
      <dgm:spPr/>
      <dgm:t>
        <a:bodyPr/>
        <a:lstStyle/>
        <a:p>
          <a:endParaRPr lang="en-GB" dirty="0"/>
        </a:p>
      </dgm:t>
    </dgm:pt>
    <dgm:pt modelId="{BA2D3D79-8EDF-464A-AC3E-E4345CC6804F}" type="sibTrans" cxnId="{CCD42C1C-2B4F-9E42-ABE8-E2109E2BCE5D}">
      <dgm:prSet/>
      <dgm:spPr/>
      <dgm:t>
        <a:bodyPr/>
        <a:lstStyle/>
        <a:p>
          <a:endParaRPr lang="en-GB" dirty="0"/>
        </a:p>
      </dgm:t>
    </dgm:pt>
    <dgm:pt modelId="{C6F5AD93-0993-B843-86FC-7EC4759B0F94}">
      <dgm:prSet phldrT="[Texte]" custT="1"/>
      <dgm:spPr/>
      <dgm:t>
        <a:bodyPr/>
        <a:lstStyle/>
        <a:p>
          <a:r>
            <a:rPr lang="en-GB" sz="2400" noProof="0" dirty="0"/>
            <a:t>Self Evaluation</a:t>
          </a:r>
        </a:p>
      </dgm:t>
    </dgm:pt>
    <dgm:pt modelId="{D6DA5245-51DD-9E40-86D2-E30439792E1D}" type="parTrans" cxnId="{D5A89995-C031-C542-9182-95775CB5F986}">
      <dgm:prSet/>
      <dgm:spPr/>
      <dgm:t>
        <a:bodyPr/>
        <a:lstStyle/>
        <a:p>
          <a:endParaRPr lang="en-GB" dirty="0"/>
        </a:p>
      </dgm:t>
    </dgm:pt>
    <dgm:pt modelId="{7EA2624E-0512-094B-B196-958FB9AE182B}" type="sibTrans" cxnId="{D5A89995-C031-C542-9182-95775CB5F986}">
      <dgm:prSet/>
      <dgm:spPr/>
      <dgm:t>
        <a:bodyPr/>
        <a:lstStyle/>
        <a:p>
          <a:endParaRPr lang="en-GB" dirty="0"/>
        </a:p>
      </dgm:t>
    </dgm:pt>
    <dgm:pt modelId="{81D084F8-BCA3-3140-B59A-BB341FB75E33}">
      <dgm:prSet phldrT="[Texte]"/>
      <dgm:spPr/>
      <dgm:t>
        <a:bodyPr/>
        <a:lstStyle/>
        <a:p>
          <a:r>
            <a:rPr lang="en-GB" noProof="0" dirty="0"/>
            <a:t>Guidelines</a:t>
          </a:r>
          <a:r>
            <a:rPr lang="en-GB" dirty="0"/>
            <a:t> implementation within FA tools (manual, app…)</a:t>
          </a:r>
        </a:p>
      </dgm:t>
    </dgm:pt>
    <dgm:pt modelId="{26A8D893-69F6-9843-BC7E-B6A718AAF048}" type="parTrans" cxnId="{F72E9444-9540-FF44-BF36-B74198810301}">
      <dgm:prSet/>
      <dgm:spPr/>
      <dgm:t>
        <a:bodyPr/>
        <a:lstStyle/>
        <a:p>
          <a:endParaRPr lang="en-GB" dirty="0"/>
        </a:p>
      </dgm:t>
    </dgm:pt>
    <dgm:pt modelId="{6078C815-8677-4A44-BC86-19AD6093A51D}" type="sibTrans" cxnId="{F72E9444-9540-FF44-BF36-B74198810301}">
      <dgm:prSet/>
      <dgm:spPr/>
      <dgm:t>
        <a:bodyPr/>
        <a:lstStyle/>
        <a:p>
          <a:endParaRPr lang="en-GB" dirty="0"/>
        </a:p>
      </dgm:t>
    </dgm:pt>
    <dgm:pt modelId="{EC6F493D-0386-AE48-826D-6865CFC2BE37}">
      <dgm:prSet phldrT="[Texte]"/>
      <dgm:spPr/>
      <dgm:t>
        <a:bodyPr/>
        <a:lstStyle/>
        <a:p>
          <a:r>
            <a:rPr lang="en-GB" noProof="0" dirty="0"/>
            <a:t>Harmonised </a:t>
          </a:r>
          <a:r>
            <a:rPr lang="en-GB" noProof="0" dirty="0" err="1"/>
            <a:t>ToT</a:t>
          </a:r>
          <a:r>
            <a:rPr lang="en-GB" noProof="0" dirty="0"/>
            <a:t> implementation</a:t>
          </a:r>
        </a:p>
      </dgm:t>
    </dgm:pt>
    <dgm:pt modelId="{D5EB9E88-0E44-8949-8224-8DDE4C71EEDE}" type="parTrans" cxnId="{1AACA07C-ECE7-154E-BA55-4F4FB45AC2A7}">
      <dgm:prSet/>
      <dgm:spPr/>
      <dgm:t>
        <a:bodyPr/>
        <a:lstStyle/>
        <a:p>
          <a:endParaRPr lang="en-GB" dirty="0"/>
        </a:p>
      </dgm:t>
    </dgm:pt>
    <dgm:pt modelId="{4F569073-23C4-8541-9018-725978A61B41}" type="sibTrans" cxnId="{1AACA07C-ECE7-154E-BA55-4F4FB45AC2A7}">
      <dgm:prSet/>
      <dgm:spPr/>
      <dgm:t>
        <a:bodyPr/>
        <a:lstStyle/>
        <a:p>
          <a:endParaRPr lang="en-GB" dirty="0"/>
        </a:p>
      </dgm:t>
    </dgm:pt>
    <dgm:pt modelId="{B28198A7-93D3-404B-BC6E-445F74673B29}">
      <dgm:prSet phldrT="[Texte]"/>
      <dgm:spPr/>
      <dgm:t>
        <a:bodyPr/>
        <a:lstStyle/>
        <a:p>
          <a:r>
            <a:rPr lang="en-GB" dirty="0"/>
            <a:t>Peer to peer evaluation</a:t>
          </a:r>
        </a:p>
      </dgm:t>
    </dgm:pt>
    <dgm:pt modelId="{C58AD3FC-B318-D84C-B60F-EDA711B47D8C}" type="parTrans" cxnId="{0AD9C6F1-5C84-2D4E-B583-D9889D565E88}">
      <dgm:prSet/>
      <dgm:spPr/>
      <dgm:t>
        <a:bodyPr/>
        <a:lstStyle/>
        <a:p>
          <a:endParaRPr lang="en-GB" dirty="0"/>
        </a:p>
      </dgm:t>
    </dgm:pt>
    <dgm:pt modelId="{6567DEA9-AF91-8D44-A404-18ED0D2D6F30}" type="sibTrans" cxnId="{0AD9C6F1-5C84-2D4E-B583-D9889D565E88}">
      <dgm:prSet/>
      <dgm:spPr/>
      <dgm:t>
        <a:bodyPr/>
        <a:lstStyle/>
        <a:p>
          <a:endParaRPr lang="en-GB" dirty="0"/>
        </a:p>
      </dgm:t>
    </dgm:pt>
    <dgm:pt modelId="{D4129641-964A-6446-8AC5-D2B0A4CA8384}">
      <dgm:prSet phldrT="[Texte]" custT="1"/>
      <dgm:spPr/>
      <dgm:t>
        <a:bodyPr/>
        <a:lstStyle/>
        <a:p>
          <a:r>
            <a:rPr lang="en-GB" sz="1600" noProof="0" dirty="0"/>
            <a:t>Guidelines and manual</a:t>
          </a:r>
        </a:p>
      </dgm:t>
    </dgm:pt>
    <dgm:pt modelId="{46DF26C4-798A-2046-B612-A7F618CD05A5}" type="parTrans" cxnId="{AEF04483-5D63-F141-A4DD-FB0074690604}">
      <dgm:prSet/>
      <dgm:spPr/>
      <dgm:t>
        <a:bodyPr/>
        <a:lstStyle/>
        <a:p>
          <a:endParaRPr lang="en-GB" dirty="0"/>
        </a:p>
      </dgm:t>
    </dgm:pt>
    <dgm:pt modelId="{013D57BB-58F6-E240-9D33-F84EC160DE88}" type="sibTrans" cxnId="{AEF04483-5D63-F141-A4DD-FB0074690604}">
      <dgm:prSet/>
      <dgm:spPr/>
      <dgm:t>
        <a:bodyPr/>
        <a:lstStyle/>
        <a:p>
          <a:endParaRPr lang="en-GB" dirty="0"/>
        </a:p>
      </dgm:t>
    </dgm:pt>
    <dgm:pt modelId="{47B24F3B-CE0E-4844-A821-D2B54F3D41F9}">
      <dgm:prSet phldrT="[Texte]" custT="1"/>
      <dgm:spPr/>
      <dgm:t>
        <a:bodyPr/>
        <a:lstStyle/>
        <a:p>
          <a:r>
            <a:rPr lang="en-GB" sz="1600" noProof="0" dirty="0"/>
            <a:t>Training</a:t>
          </a:r>
        </a:p>
      </dgm:t>
    </dgm:pt>
    <dgm:pt modelId="{C3D1E4C7-FA8C-9C46-B4CC-5B7CE0173698}" type="parTrans" cxnId="{997E9F4F-644A-124B-B943-A0157A7C4A14}">
      <dgm:prSet/>
      <dgm:spPr/>
      <dgm:t>
        <a:bodyPr/>
        <a:lstStyle/>
        <a:p>
          <a:endParaRPr lang="en-GB" dirty="0"/>
        </a:p>
      </dgm:t>
    </dgm:pt>
    <dgm:pt modelId="{8D1CA574-397B-C340-9ABF-F1E026BF1C7B}" type="sibTrans" cxnId="{997E9F4F-644A-124B-B943-A0157A7C4A14}">
      <dgm:prSet/>
      <dgm:spPr/>
      <dgm:t>
        <a:bodyPr/>
        <a:lstStyle/>
        <a:p>
          <a:endParaRPr lang="en-GB" dirty="0"/>
        </a:p>
      </dgm:t>
    </dgm:pt>
    <dgm:pt modelId="{6A3CA27A-DE00-4445-813C-8D8E60C709AA}">
      <dgm:prSet phldrT="[Texte]" custT="1"/>
      <dgm:spPr/>
      <dgm:t>
        <a:bodyPr/>
        <a:lstStyle/>
        <a:p>
          <a:r>
            <a:rPr lang="en-GB" sz="1600" noProof="0" dirty="0"/>
            <a:t>Training of trainers </a:t>
          </a:r>
        </a:p>
      </dgm:t>
    </dgm:pt>
    <dgm:pt modelId="{0BDEA8D7-39E2-B845-9AA2-F0E83E4B42C7}" type="parTrans" cxnId="{174B606D-FA3E-3E42-AD36-5E8F106AA387}">
      <dgm:prSet/>
      <dgm:spPr/>
      <dgm:t>
        <a:bodyPr/>
        <a:lstStyle/>
        <a:p>
          <a:endParaRPr lang="en-GB" dirty="0"/>
        </a:p>
      </dgm:t>
    </dgm:pt>
    <dgm:pt modelId="{BB90E8B1-AE54-A24F-A281-5C5DD1FE468F}" type="sibTrans" cxnId="{174B606D-FA3E-3E42-AD36-5E8F106AA387}">
      <dgm:prSet/>
      <dgm:spPr/>
      <dgm:t>
        <a:bodyPr/>
        <a:lstStyle/>
        <a:p>
          <a:endParaRPr lang="en-GB" dirty="0"/>
        </a:p>
      </dgm:t>
    </dgm:pt>
    <dgm:pt modelId="{068EA724-403F-9540-9F54-12DE04FFA35B}">
      <dgm:prSet phldrT="[Texte]" custT="1"/>
      <dgm:spPr/>
      <dgm:t>
        <a:bodyPr/>
        <a:lstStyle/>
        <a:p>
          <a:r>
            <a:rPr lang="en-GB" sz="1600" noProof="0" dirty="0"/>
            <a:t>continuous self-evaluation</a:t>
          </a:r>
        </a:p>
      </dgm:t>
    </dgm:pt>
    <dgm:pt modelId="{C7610CCD-61B5-854B-9A61-0FEDBEE009CC}" type="parTrans" cxnId="{13049E8C-FFF0-FF49-83C1-706D34BFD343}">
      <dgm:prSet/>
      <dgm:spPr/>
      <dgm:t>
        <a:bodyPr/>
        <a:lstStyle/>
        <a:p>
          <a:endParaRPr lang="en-GB" dirty="0"/>
        </a:p>
      </dgm:t>
    </dgm:pt>
    <dgm:pt modelId="{91B563A7-9D03-6D4D-83C3-AB23D7A5F42E}" type="sibTrans" cxnId="{13049E8C-FFF0-FF49-83C1-706D34BFD343}">
      <dgm:prSet/>
      <dgm:spPr/>
      <dgm:t>
        <a:bodyPr/>
        <a:lstStyle/>
        <a:p>
          <a:endParaRPr lang="en-GB" dirty="0"/>
        </a:p>
      </dgm:t>
    </dgm:pt>
    <dgm:pt modelId="{FC717C66-C97C-FC4C-AA87-1D83522FD555}" type="pres">
      <dgm:prSet presAssocID="{D41CDE98-D3B7-A643-AD7A-36287271AF8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A1BC454-D85F-654D-B524-F2DA16E9E20C}" type="pres">
      <dgm:prSet presAssocID="{D41CDE98-D3B7-A643-AD7A-36287271AF83}" presName="matrix" presStyleCnt="0"/>
      <dgm:spPr/>
    </dgm:pt>
    <dgm:pt modelId="{EFF1F18C-CA57-4B43-92B8-F708B13D8CD1}" type="pres">
      <dgm:prSet presAssocID="{D41CDE98-D3B7-A643-AD7A-36287271AF83}" presName="tile1" presStyleLbl="node1" presStyleIdx="0" presStyleCnt="4"/>
      <dgm:spPr/>
      <dgm:t>
        <a:bodyPr/>
        <a:lstStyle/>
        <a:p>
          <a:endParaRPr lang="fr-FR"/>
        </a:p>
      </dgm:t>
    </dgm:pt>
    <dgm:pt modelId="{F8EBCAAD-462E-6142-AAED-40DF6D67AD6E}" type="pres">
      <dgm:prSet presAssocID="{D41CDE98-D3B7-A643-AD7A-36287271AF8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F54FD7-0AE5-3443-A268-604B555F1A33}" type="pres">
      <dgm:prSet presAssocID="{D41CDE98-D3B7-A643-AD7A-36287271AF83}" presName="tile2" presStyleLbl="node1" presStyleIdx="1" presStyleCnt="4"/>
      <dgm:spPr/>
      <dgm:t>
        <a:bodyPr/>
        <a:lstStyle/>
        <a:p>
          <a:endParaRPr lang="fr-FR"/>
        </a:p>
      </dgm:t>
    </dgm:pt>
    <dgm:pt modelId="{95410031-351E-104F-95C5-B8C74469C647}" type="pres">
      <dgm:prSet presAssocID="{D41CDE98-D3B7-A643-AD7A-36287271AF8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965D7A-FFAE-844E-BED5-ADC13D27AAAB}" type="pres">
      <dgm:prSet presAssocID="{D41CDE98-D3B7-A643-AD7A-36287271AF83}" presName="tile3" presStyleLbl="node1" presStyleIdx="2" presStyleCnt="4"/>
      <dgm:spPr/>
      <dgm:t>
        <a:bodyPr/>
        <a:lstStyle/>
        <a:p>
          <a:endParaRPr lang="fr-FR"/>
        </a:p>
      </dgm:t>
    </dgm:pt>
    <dgm:pt modelId="{A943B68B-B3C0-CB46-BB73-849105845D71}" type="pres">
      <dgm:prSet presAssocID="{D41CDE98-D3B7-A643-AD7A-36287271AF8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74B18A-41CC-6A4B-9C8D-39DFA93924F0}" type="pres">
      <dgm:prSet presAssocID="{D41CDE98-D3B7-A643-AD7A-36287271AF83}" presName="tile4" presStyleLbl="node1" presStyleIdx="3" presStyleCnt="4"/>
      <dgm:spPr/>
      <dgm:t>
        <a:bodyPr/>
        <a:lstStyle/>
        <a:p>
          <a:endParaRPr lang="fr-FR"/>
        </a:p>
      </dgm:t>
    </dgm:pt>
    <dgm:pt modelId="{24BBA9EE-1D89-8F43-AF14-F234126FAA43}" type="pres">
      <dgm:prSet presAssocID="{D41CDE98-D3B7-A643-AD7A-36287271AF8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3652EE-48DA-7A44-9FC2-BE8CF0E82F5B}" type="pres">
      <dgm:prSet presAssocID="{D41CDE98-D3B7-A643-AD7A-36287271AF83}" presName="centerTile" presStyleLbl="fgShp" presStyleIdx="0" presStyleCnt="1" custLinFactNeighborY="-171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64D72AAA-6DDB-A94F-BA38-45AB3E9AF032}" type="presOf" srcId="{81D084F8-BCA3-3140-B59A-BB341FB75E33}" destId="{95410031-351E-104F-95C5-B8C74469C647}" srcOrd="1" destOrd="0" presId="urn:microsoft.com/office/officeart/2005/8/layout/matrix1"/>
    <dgm:cxn modelId="{B31B4E30-B23B-1340-BC28-A0160B0893AC}" type="presOf" srcId="{47B24F3B-CE0E-4844-A821-D2B54F3D41F9}" destId="{EFF1F18C-CA57-4B43-92B8-F708B13D8CD1}" srcOrd="0" destOrd="2" presId="urn:microsoft.com/office/officeart/2005/8/layout/matrix1"/>
    <dgm:cxn modelId="{C63A19A4-980A-9C4D-98FA-5392C6B35195}" type="presOf" srcId="{6A3CA27A-DE00-4445-813C-8D8E60C709AA}" destId="{EFF1F18C-CA57-4B43-92B8-F708B13D8CD1}" srcOrd="0" destOrd="3" presId="urn:microsoft.com/office/officeart/2005/8/layout/matrix1"/>
    <dgm:cxn modelId="{438C6C5E-339F-DD47-B7E4-D44E9F630753}" type="presOf" srcId="{EC6F493D-0386-AE48-826D-6865CFC2BE37}" destId="{A943B68B-B3C0-CB46-BB73-849105845D71}" srcOrd="1" destOrd="0" presId="urn:microsoft.com/office/officeart/2005/8/layout/matrix1"/>
    <dgm:cxn modelId="{174B606D-FA3E-3E42-AD36-5E8F106AA387}" srcId="{C6F5AD93-0993-B843-86FC-7EC4759B0F94}" destId="{6A3CA27A-DE00-4445-813C-8D8E60C709AA}" srcOrd="2" destOrd="0" parTransId="{0BDEA8D7-39E2-B845-9AA2-F0E83E4B42C7}" sibTransId="{BB90E8B1-AE54-A24F-A281-5C5DD1FE468F}"/>
    <dgm:cxn modelId="{3029D3CB-84DA-3F42-A01B-9B803285378A}" type="presOf" srcId="{EC6F493D-0386-AE48-826D-6865CFC2BE37}" destId="{1C965D7A-FFAE-844E-BED5-ADC13D27AAAB}" srcOrd="0" destOrd="0" presId="urn:microsoft.com/office/officeart/2005/8/layout/matrix1"/>
    <dgm:cxn modelId="{3FC06CF2-7AD9-894B-8B86-1BFA853DA5CF}" type="presOf" srcId="{D4129641-964A-6446-8AC5-D2B0A4CA8384}" destId="{F8EBCAAD-462E-6142-AAED-40DF6D67AD6E}" srcOrd="1" destOrd="1" presId="urn:microsoft.com/office/officeart/2005/8/layout/matrix1"/>
    <dgm:cxn modelId="{57974643-CCA7-4944-BB55-325C067F0FE0}" type="presOf" srcId="{D41CDE98-D3B7-A643-AD7A-36287271AF83}" destId="{FC717C66-C97C-FC4C-AA87-1D83522FD555}" srcOrd="0" destOrd="0" presId="urn:microsoft.com/office/officeart/2005/8/layout/matrix1"/>
    <dgm:cxn modelId="{47FA3990-2FCE-E541-8AC7-1A323BA2C715}" type="presOf" srcId="{B28198A7-93D3-404B-BC6E-445F74673B29}" destId="{6374B18A-41CC-6A4B-9C8D-39DFA93924F0}" srcOrd="0" destOrd="0" presId="urn:microsoft.com/office/officeart/2005/8/layout/matrix1"/>
    <dgm:cxn modelId="{3059054E-20AA-7140-A0C5-92D76C7E6F11}" type="presOf" srcId="{81D084F8-BCA3-3140-B59A-BB341FB75E33}" destId="{7FF54FD7-0AE5-3443-A268-604B555F1A33}" srcOrd="0" destOrd="0" presId="urn:microsoft.com/office/officeart/2005/8/layout/matrix1"/>
    <dgm:cxn modelId="{1AACA07C-ECE7-154E-BA55-4F4FB45AC2A7}" srcId="{4D161015-FFE5-C64A-9F85-B611309BA956}" destId="{EC6F493D-0386-AE48-826D-6865CFC2BE37}" srcOrd="2" destOrd="0" parTransId="{D5EB9E88-0E44-8949-8224-8DDE4C71EEDE}" sibTransId="{4F569073-23C4-8541-9018-725978A61B41}"/>
    <dgm:cxn modelId="{E7B9F9A9-9ADC-A947-AF0E-94AFDDC7678E}" type="presOf" srcId="{47B24F3B-CE0E-4844-A821-D2B54F3D41F9}" destId="{F8EBCAAD-462E-6142-AAED-40DF6D67AD6E}" srcOrd="1" destOrd="2" presId="urn:microsoft.com/office/officeart/2005/8/layout/matrix1"/>
    <dgm:cxn modelId="{C0D75BA9-E204-0043-A656-1DCDFB5E9AFD}" type="presOf" srcId="{068EA724-403F-9540-9F54-12DE04FFA35B}" destId="{EFF1F18C-CA57-4B43-92B8-F708B13D8CD1}" srcOrd="0" destOrd="4" presId="urn:microsoft.com/office/officeart/2005/8/layout/matrix1"/>
    <dgm:cxn modelId="{0AD9C6F1-5C84-2D4E-B583-D9889D565E88}" srcId="{4D161015-FFE5-C64A-9F85-B611309BA956}" destId="{B28198A7-93D3-404B-BC6E-445F74673B29}" srcOrd="3" destOrd="0" parTransId="{C58AD3FC-B318-D84C-B60F-EDA711B47D8C}" sibTransId="{6567DEA9-AF91-8D44-A404-18ED0D2D6F30}"/>
    <dgm:cxn modelId="{CC8F5313-D5D5-ED44-BCD5-712B1C9B204F}" type="presOf" srcId="{D4129641-964A-6446-8AC5-D2B0A4CA8384}" destId="{EFF1F18C-CA57-4B43-92B8-F708B13D8CD1}" srcOrd="0" destOrd="1" presId="urn:microsoft.com/office/officeart/2005/8/layout/matrix1"/>
    <dgm:cxn modelId="{CCD42C1C-2B4F-9E42-ABE8-E2109E2BCE5D}" srcId="{D41CDE98-D3B7-A643-AD7A-36287271AF83}" destId="{4D161015-FFE5-C64A-9F85-B611309BA956}" srcOrd="0" destOrd="0" parTransId="{31E658C7-E5C3-8049-90D1-8D95642F6A17}" sibTransId="{BA2D3D79-8EDF-464A-AC3E-E4345CC6804F}"/>
    <dgm:cxn modelId="{E0FF0D96-59C3-0444-8E4F-2D0F6CE6CE4E}" type="presOf" srcId="{4D161015-FFE5-C64A-9F85-B611309BA956}" destId="{E53652EE-48DA-7A44-9FC2-BE8CF0E82F5B}" srcOrd="0" destOrd="0" presId="urn:microsoft.com/office/officeart/2005/8/layout/matrix1"/>
    <dgm:cxn modelId="{F6356310-D7B4-5B4E-A660-C9E9BEE51488}" type="presOf" srcId="{068EA724-403F-9540-9F54-12DE04FFA35B}" destId="{F8EBCAAD-462E-6142-AAED-40DF6D67AD6E}" srcOrd="1" destOrd="4" presId="urn:microsoft.com/office/officeart/2005/8/layout/matrix1"/>
    <dgm:cxn modelId="{D5A89995-C031-C542-9182-95775CB5F986}" srcId="{4D161015-FFE5-C64A-9F85-B611309BA956}" destId="{C6F5AD93-0993-B843-86FC-7EC4759B0F94}" srcOrd="0" destOrd="0" parTransId="{D6DA5245-51DD-9E40-86D2-E30439792E1D}" sibTransId="{7EA2624E-0512-094B-B196-958FB9AE182B}"/>
    <dgm:cxn modelId="{13049E8C-FFF0-FF49-83C1-706D34BFD343}" srcId="{C6F5AD93-0993-B843-86FC-7EC4759B0F94}" destId="{068EA724-403F-9540-9F54-12DE04FFA35B}" srcOrd="3" destOrd="0" parTransId="{C7610CCD-61B5-854B-9A61-0FEDBEE009CC}" sibTransId="{91B563A7-9D03-6D4D-83C3-AB23D7A5F42E}"/>
    <dgm:cxn modelId="{EEE3E707-0315-0546-93ED-73A6236E2544}" type="presOf" srcId="{C6F5AD93-0993-B843-86FC-7EC4759B0F94}" destId="{EFF1F18C-CA57-4B43-92B8-F708B13D8CD1}" srcOrd="0" destOrd="0" presId="urn:microsoft.com/office/officeart/2005/8/layout/matrix1"/>
    <dgm:cxn modelId="{87D9FE50-7272-6A4E-B414-915D41C18990}" type="presOf" srcId="{B28198A7-93D3-404B-BC6E-445F74673B29}" destId="{24BBA9EE-1D89-8F43-AF14-F234126FAA43}" srcOrd="1" destOrd="0" presId="urn:microsoft.com/office/officeart/2005/8/layout/matrix1"/>
    <dgm:cxn modelId="{F72E9444-9540-FF44-BF36-B74198810301}" srcId="{4D161015-FFE5-C64A-9F85-B611309BA956}" destId="{81D084F8-BCA3-3140-B59A-BB341FB75E33}" srcOrd="1" destOrd="0" parTransId="{26A8D893-69F6-9843-BC7E-B6A718AAF048}" sibTransId="{6078C815-8677-4A44-BC86-19AD6093A51D}"/>
    <dgm:cxn modelId="{AEF04483-5D63-F141-A4DD-FB0074690604}" srcId="{C6F5AD93-0993-B843-86FC-7EC4759B0F94}" destId="{D4129641-964A-6446-8AC5-D2B0A4CA8384}" srcOrd="0" destOrd="0" parTransId="{46DF26C4-798A-2046-B612-A7F618CD05A5}" sibTransId="{013D57BB-58F6-E240-9D33-F84EC160DE88}"/>
    <dgm:cxn modelId="{997E9F4F-644A-124B-B943-A0157A7C4A14}" srcId="{C6F5AD93-0993-B843-86FC-7EC4759B0F94}" destId="{47B24F3B-CE0E-4844-A821-D2B54F3D41F9}" srcOrd="1" destOrd="0" parTransId="{C3D1E4C7-FA8C-9C46-B4CC-5B7CE0173698}" sibTransId="{8D1CA574-397B-C340-9ABF-F1E026BF1C7B}"/>
    <dgm:cxn modelId="{E038E670-5418-8643-B140-5CA21A825DFC}" type="presOf" srcId="{C6F5AD93-0993-B843-86FC-7EC4759B0F94}" destId="{F8EBCAAD-462E-6142-AAED-40DF6D67AD6E}" srcOrd="1" destOrd="0" presId="urn:microsoft.com/office/officeart/2005/8/layout/matrix1"/>
    <dgm:cxn modelId="{4451B51A-868E-C045-91C1-2A33A3CF93FC}" type="presOf" srcId="{6A3CA27A-DE00-4445-813C-8D8E60C709AA}" destId="{F8EBCAAD-462E-6142-AAED-40DF6D67AD6E}" srcOrd="1" destOrd="3" presId="urn:microsoft.com/office/officeart/2005/8/layout/matrix1"/>
    <dgm:cxn modelId="{6C66FAF7-A60F-EF45-BE32-E66F2FAE4045}" type="presParOf" srcId="{FC717C66-C97C-FC4C-AA87-1D83522FD555}" destId="{EA1BC454-D85F-654D-B524-F2DA16E9E20C}" srcOrd="0" destOrd="0" presId="urn:microsoft.com/office/officeart/2005/8/layout/matrix1"/>
    <dgm:cxn modelId="{0C808F90-C2FA-3846-A5EE-613AAACF6D1C}" type="presParOf" srcId="{EA1BC454-D85F-654D-B524-F2DA16E9E20C}" destId="{EFF1F18C-CA57-4B43-92B8-F708B13D8CD1}" srcOrd="0" destOrd="0" presId="urn:microsoft.com/office/officeart/2005/8/layout/matrix1"/>
    <dgm:cxn modelId="{CC734C86-33D9-6843-A6C2-A84AB3DCDCD1}" type="presParOf" srcId="{EA1BC454-D85F-654D-B524-F2DA16E9E20C}" destId="{F8EBCAAD-462E-6142-AAED-40DF6D67AD6E}" srcOrd="1" destOrd="0" presId="urn:microsoft.com/office/officeart/2005/8/layout/matrix1"/>
    <dgm:cxn modelId="{D9A6DD57-8F2E-4F40-9C82-4DF718B71E42}" type="presParOf" srcId="{EA1BC454-D85F-654D-B524-F2DA16E9E20C}" destId="{7FF54FD7-0AE5-3443-A268-604B555F1A33}" srcOrd="2" destOrd="0" presId="urn:microsoft.com/office/officeart/2005/8/layout/matrix1"/>
    <dgm:cxn modelId="{F89751C7-DFEB-D247-95C6-056158135BA7}" type="presParOf" srcId="{EA1BC454-D85F-654D-B524-F2DA16E9E20C}" destId="{95410031-351E-104F-95C5-B8C74469C647}" srcOrd="3" destOrd="0" presId="urn:microsoft.com/office/officeart/2005/8/layout/matrix1"/>
    <dgm:cxn modelId="{0136AEC8-244C-2449-8D14-5EC1DB51C8BB}" type="presParOf" srcId="{EA1BC454-D85F-654D-B524-F2DA16E9E20C}" destId="{1C965D7A-FFAE-844E-BED5-ADC13D27AAAB}" srcOrd="4" destOrd="0" presId="urn:microsoft.com/office/officeart/2005/8/layout/matrix1"/>
    <dgm:cxn modelId="{ACE8F47F-055B-4F45-92A0-C666E216A7B6}" type="presParOf" srcId="{EA1BC454-D85F-654D-B524-F2DA16E9E20C}" destId="{A943B68B-B3C0-CB46-BB73-849105845D71}" srcOrd="5" destOrd="0" presId="urn:microsoft.com/office/officeart/2005/8/layout/matrix1"/>
    <dgm:cxn modelId="{D00F6730-C960-324D-A1D6-03140D7B9A4A}" type="presParOf" srcId="{EA1BC454-D85F-654D-B524-F2DA16E9E20C}" destId="{6374B18A-41CC-6A4B-9C8D-39DFA93924F0}" srcOrd="6" destOrd="0" presId="urn:microsoft.com/office/officeart/2005/8/layout/matrix1"/>
    <dgm:cxn modelId="{BC24C3C8-63FA-574F-948B-CC618BDEE8E4}" type="presParOf" srcId="{EA1BC454-D85F-654D-B524-F2DA16E9E20C}" destId="{24BBA9EE-1D89-8F43-AF14-F234126FAA43}" srcOrd="7" destOrd="0" presId="urn:microsoft.com/office/officeart/2005/8/layout/matrix1"/>
    <dgm:cxn modelId="{3EFDF034-16F5-9146-8AB9-6A4A873D105D}" type="presParOf" srcId="{FC717C66-C97C-FC4C-AA87-1D83522FD555}" destId="{E53652EE-48DA-7A44-9FC2-BE8CF0E82F5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5B5AB-F02A-AB46-9635-EE015A3AC5E2}" type="doc">
      <dgm:prSet loTypeId="urn:microsoft.com/office/officeart/2005/8/layout/matrix3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A0F4491A-0AA5-D54F-98C9-DE374A65D665}">
      <dgm:prSet phldrT="[Texte]"/>
      <dgm:spPr/>
      <dgm:t>
        <a:bodyPr/>
        <a:lstStyle/>
        <a:p>
          <a:r>
            <a:rPr lang="fr-FR" dirty="0"/>
            <a:t>GFARC</a:t>
          </a:r>
        </a:p>
      </dgm:t>
    </dgm:pt>
    <dgm:pt modelId="{2A5A2493-7138-A04B-A93D-B6A01B0A8335}" type="parTrans" cxnId="{C9619099-7257-A74A-A651-A9FCAE0EDEE1}">
      <dgm:prSet/>
      <dgm:spPr/>
      <dgm:t>
        <a:bodyPr/>
        <a:lstStyle/>
        <a:p>
          <a:endParaRPr lang="fr-FR"/>
        </a:p>
      </dgm:t>
    </dgm:pt>
    <dgm:pt modelId="{D1AFBDDB-25BC-D547-81D0-3F950D00CA97}" type="sibTrans" cxnId="{C9619099-7257-A74A-A651-A9FCAE0EDEE1}">
      <dgm:prSet/>
      <dgm:spPr/>
      <dgm:t>
        <a:bodyPr/>
        <a:lstStyle/>
        <a:p>
          <a:endParaRPr lang="fr-FR"/>
        </a:p>
      </dgm:t>
    </dgm:pt>
    <dgm:pt modelId="{01D1A025-2C8F-C143-A239-D913124DFA11}">
      <dgm:prSet phldrT="[Texte]"/>
      <dgm:spPr/>
      <dgm:t>
        <a:bodyPr/>
        <a:lstStyle/>
        <a:p>
          <a:r>
            <a:rPr lang="fr-FR" dirty="0"/>
            <a:t>Health </a:t>
          </a:r>
          <a:r>
            <a:rPr lang="fr-FR" dirty="0" err="1"/>
            <a:t>Dept</a:t>
          </a:r>
          <a:endParaRPr lang="fr-FR" dirty="0"/>
        </a:p>
      </dgm:t>
    </dgm:pt>
    <dgm:pt modelId="{7AE06C46-7C68-2647-833B-F1EFCA9B2473}" type="parTrans" cxnId="{1DFCC09C-954F-0640-AFA5-76D9C404F2CF}">
      <dgm:prSet/>
      <dgm:spPr/>
      <dgm:t>
        <a:bodyPr/>
        <a:lstStyle/>
        <a:p>
          <a:endParaRPr lang="fr-FR"/>
        </a:p>
      </dgm:t>
    </dgm:pt>
    <dgm:pt modelId="{AD4E225C-E715-8246-94E4-BBA01968A201}" type="sibTrans" cxnId="{1DFCC09C-954F-0640-AFA5-76D9C404F2CF}">
      <dgm:prSet/>
      <dgm:spPr/>
      <dgm:t>
        <a:bodyPr/>
        <a:lstStyle/>
        <a:p>
          <a:endParaRPr lang="fr-FR"/>
        </a:p>
      </dgm:t>
    </dgm:pt>
    <dgm:pt modelId="{6721711D-E709-314D-BCA7-7B899E29BA47}">
      <dgm:prSet phldrT="[Texte]"/>
      <dgm:spPr/>
      <dgm:t>
        <a:bodyPr/>
        <a:lstStyle/>
        <a:p>
          <a:r>
            <a:rPr lang="fr-FR" dirty="0" err="1"/>
            <a:t>Legal</a:t>
          </a:r>
          <a:endParaRPr lang="fr-FR" dirty="0"/>
        </a:p>
      </dgm:t>
    </dgm:pt>
    <dgm:pt modelId="{EB35FFEB-5C9E-D94A-BE80-5D1C37E21404}" type="parTrans" cxnId="{95B913F1-4FCC-7B46-81EF-CE5316ABB16A}">
      <dgm:prSet/>
      <dgm:spPr/>
      <dgm:t>
        <a:bodyPr/>
        <a:lstStyle/>
        <a:p>
          <a:endParaRPr lang="fr-FR"/>
        </a:p>
      </dgm:t>
    </dgm:pt>
    <dgm:pt modelId="{D18687BA-3149-4B47-9D59-942DD90E3D1C}" type="sibTrans" cxnId="{95B913F1-4FCC-7B46-81EF-CE5316ABB16A}">
      <dgm:prSet/>
      <dgm:spPr/>
      <dgm:t>
        <a:bodyPr/>
        <a:lstStyle/>
        <a:p>
          <a:endParaRPr lang="fr-FR"/>
        </a:p>
      </dgm:t>
    </dgm:pt>
    <dgm:pt modelId="{F39CA118-6414-5548-958A-DB3DC1972F34}">
      <dgm:prSet phldrT="[Texte]"/>
      <dgm:spPr/>
      <dgm:t>
        <a:bodyPr/>
        <a:lstStyle/>
        <a:p>
          <a:r>
            <a:rPr lang="fr-FR" dirty="0" err="1"/>
            <a:t>Comm</a:t>
          </a:r>
          <a:endParaRPr lang="fr-FR" dirty="0"/>
        </a:p>
      </dgm:t>
    </dgm:pt>
    <dgm:pt modelId="{11D70EBD-DA02-2143-89ED-36A7EF5A0754}" type="parTrans" cxnId="{11E94187-94DB-3044-BC7D-06CDA6F91625}">
      <dgm:prSet/>
      <dgm:spPr/>
      <dgm:t>
        <a:bodyPr/>
        <a:lstStyle/>
        <a:p>
          <a:endParaRPr lang="fr-FR"/>
        </a:p>
      </dgm:t>
    </dgm:pt>
    <dgm:pt modelId="{85E482CE-50B0-0247-9E74-3C0FF67B4F4F}" type="sibTrans" cxnId="{11E94187-94DB-3044-BC7D-06CDA6F91625}">
      <dgm:prSet/>
      <dgm:spPr/>
      <dgm:t>
        <a:bodyPr/>
        <a:lstStyle/>
        <a:p>
          <a:endParaRPr lang="fr-FR"/>
        </a:p>
      </dgm:t>
    </dgm:pt>
    <dgm:pt modelId="{6A6447F8-FAC6-B548-9FC1-153DFC0C5C61}" type="pres">
      <dgm:prSet presAssocID="{90C5B5AB-F02A-AB46-9635-EE015A3AC5E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FFC80DE-16FB-014A-9143-30E01380D324}" type="pres">
      <dgm:prSet presAssocID="{90C5B5AB-F02A-AB46-9635-EE015A3AC5E2}" presName="diamond" presStyleLbl="bgShp" presStyleIdx="0" presStyleCnt="1"/>
      <dgm:spPr/>
    </dgm:pt>
    <dgm:pt modelId="{CD5E875A-4D67-AB47-8785-B808E3082EE2}" type="pres">
      <dgm:prSet presAssocID="{90C5B5AB-F02A-AB46-9635-EE015A3AC5E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0C22AC-EA38-F14E-88C9-91883C98F733}" type="pres">
      <dgm:prSet presAssocID="{90C5B5AB-F02A-AB46-9635-EE015A3AC5E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363C1D-48FE-C548-B56C-EDDC925FFA8B}" type="pres">
      <dgm:prSet presAssocID="{90C5B5AB-F02A-AB46-9635-EE015A3AC5E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11BEF7-8A35-BC48-A237-85003F5C4021}" type="pres">
      <dgm:prSet presAssocID="{90C5B5AB-F02A-AB46-9635-EE015A3AC5E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5925A96-EACE-D44E-B828-7B1DF40CDA49}" type="presOf" srcId="{01D1A025-2C8F-C143-A239-D913124DFA11}" destId="{9C0C22AC-EA38-F14E-88C9-91883C98F733}" srcOrd="0" destOrd="0" presId="urn:microsoft.com/office/officeart/2005/8/layout/matrix3"/>
    <dgm:cxn modelId="{11E94187-94DB-3044-BC7D-06CDA6F91625}" srcId="{90C5B5AB-F02A-AB46-9635-EE015A3AC5E2}" destId="{F39CA118-6414-5548-958A-DB3DC1972F34}" srcOrd="3" destOrd="0" parTransId="{11D70EBD-DA02-2143-89ED-36A7EF5A0754}" sibTransId="{85E482CE-50B0-0247-9E74-3C0FF67B4F4F}"/>
    <dgm:cxn modelId="{95B913F1-4FCC-7B46-81EF-CE5316ABB16A}" srcId="{90C5B5AB-F02A-AB46-9635-EE015A3AC5E2}" destId="{6721711D-E709-314D-BCA7-7B899E29BA47}" srcOrd="2" destOrd="0" parTransId="{EB35FFEB-5C9E-D94A-BE80-5D1C37E21404}" sibTransId="{D18687BA-3149-4B47-9D59-942DD90E3D1C}"/>
    <dgm:cxn modelId="{1DFCC09C-954F-0640-AFA5-76D9C404F2CF}" srcId="{90C5B5AB-F02A-AB46-9635-EE015A3AC5E2}" destId="{01D1A025-2C8F-C143-A239-D913124DFA11}" srcOrd="1" destOrd="0" parTransId="{7AE06C46-7C68-2647-833B-F1EFCA9B2473}" sibTransId="{AD4E225C-E715-8246-94E4-BBA01968A201}"/>
    <dgm:cxn modelId="{0A8768B5-C4C2-D643-B52D-9B2BDFABF365}" type="presOf" srcId="{6721711D-E709-314D-BCA7-7B899E29BA47}" destId="{CF363C1D-48FE-C548-B56C-EDDC925FFA8B}" srcOrd="0" destOrd="0" presId="urn:microsoft.com/office/officeart/2005/8/layout/matrix3"/>
    <dgm:cxn modelId="{C9619099-7257-A74A-A651-A9FCAE0EDEE1}" srcId="{90C5B5AB-F02A-AB46-9635-EE015A3AC5E2}" destId="{A0F4491A-0AA5-D54F-98C9-DE374A65D665}" srcOrd="0" destOrd="0" parTransId="{2A5A2493-7138-A04B-A93D-B6A01B0A8335}" sibTransId="{D1AFBDDB-25BC-D547-81D0-3F950D00CA97}"/>
    <dgm:cxn modelId="{3E72933B-0D0F-E14D-8F30-430526EA5A3B}" type="presOf" srcId="{90C5B5AB-F02A-AB46-9635-EE015A3AC5E2}" destId="{6A6447F8-FAC6-B548-9FC1-153DFC0C5C61}" srcOrd="0" destOrd="0" presId="urn:microsoft.com/office/officeart/2005/8/layout/matrix3"/>
    <dgm:cxn modelId="{54A45EA3-45C2-5E4E-A4EE-6B7C5D8649A6}" type="presOf" srcId="{F39CA118-6414-5548-958A-DB3DC1972F34}" destId="{4711BEF7-8A35-BC48-A237-85003F5C4021}" srcOrd="0" destOrd="0" presId="urn:microsoft.com/office/officeart/2005/8/layout/matrix3"/>
    <dgm:cxn modelId="{A484EF76-9E98-4A41-A9DB-1216328296FC}" type="presOf" srcId="{A0F4491A-0AA5-D54F-98C9-DE374A65D665}" destId="{CD5E875A-4D67-AB47-8785-B808E3082EE2}" srcOrd="0" destOrd="0" presId="urn:microsoft.com/office/officeart/2005/8/layout/matrix3"/>
    <dgm:cxn modelId="{3A9E9F31-BDE5-0845-972F-152CF547FC6A}" type="presParOf" srcId="{6A6447F8-FAC6-B548-9FC1-153DFC0C5C61}" destId="{FFFC80DE-16FB-014A-9143-30E01380D324}" srcOrd="0" destOrd="0" presId="urn:microsoft.com/office/officeart/2005/8/layout/matrix3"/>
    <dgm:cxn modelId="{8B0399A2-B436-BA42-A218-5818E374A07F}" type="presParOf" srcId="{6A6447F8-FAC6-B548-9FC1-153DFC0C5C61}" destId="{CD5E875A-4D67-AB47-8785-B808E3082EE2}" srcOrd="1" destOrd="0" presId="urn:microsoft.com/office/officeart/2005/8/layout/matrix3"/>
    <dgm:cxn modelId="{E32F71FB-65C5-0943-89F3-EDDE2EF9976D}" type="presParOf" srcId="{6A6447F8-FAC6-B548-9FC1-153DFC0C5C61}" destId="{9C0C22AC-EA38-F14E-88C9-91883C98F733}" srcOrd="2" destOrd="0" presId="urn:microsoft.com/office/officeart/2005/8/layout/matrix3"/>
    <dgm:cxn modelId="{8F89693D-03E9-DE44-B4CC-53FBC282F991}" type="presParOf" srcId="{6A6447F8-FAC6-B548-9FC1-153DFC0C5C61}" destId="{CF363C1D-48FE-C548-B56C-EDDC925FFA8B}" srcOrd="3" destOrd="0" presId="urn:microsoft.com/office/officeart/2005/8/layout/matrix3"/>
    <dgm:cxn modelId="{064ED84E-9A57-D048-BCAA-01E3578118A4}" type="presParOf" srcId="{6A6447F8-FAC6-B548-9FC1-153DFC0C5C61}" destId="{4711BEF7-8A35-BC48-A237-85003F5C402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1F18C-CA57-4B43-92B8-F708B13D8CD1}">
      <dsp:nvSpPr>
        <dsp:cNvPr id="0" name=""/>
        <dsp:cNvSpPr/>
      </dsp:nvSpPr>
      <dsp:spPr>
        <a:xfrm rot="16200000">
          <a:off x="666750" y="-666750"/>
          <a:ext cx="2095500" cy="3429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/>
            <a:t>Self Evaluation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/>
            <a:t>Guidelines and manual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/>
            <a:t>Training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/>
            <a:t>Training of trainers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/>
            <a:t>continuous self-evaluation</a:t>
          </a:r>
        </a:p>
      </dsp:txBody>
      <dsp:txXfrm rot="5400000">
        <a:off x="0" y="0"/>
        <a:ext cx="3429000" cy="1571625"/>
      </dsp:txXfrm>
    </dsp:sp>
    <dsp:sp modelId="{7FF54FD7-0AE5-3443-A268-604B555F1A33}">
      <dsp:nvSpPr>
        <dsp:cNvPr id="0" name=""/>
        <dsp:cNvSpPr/>
      </dsp:nvSpPr>
      <dsp:spPr>
        <a:xfrm>
          <a:off x="3429000" y="0"/>
          <a:ext cx="3429000" cy="20955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/>
            <a:t>Guidelines</a:t>
          </a:r>
          <a:r>
            <a:rPr lang="en-GB" sz="2400" kern="1200" dirty="0"/>
            <a:t> implementation within FA tools (manual, app…)</a:t>
          </a:r>
        </a:p>
      </dsp:txBody>
      <dsp:txXfrm>
        <a:off x="3429000" y="0"/>
        <a:ext cx="3429000" cy="1571625"/>
      </dsp:txXfrm>
    </dsp:sp>
    <dsp:sp modelId="{1C965D7A-FFAE-844E-BED5-ADC13D27AAAB}">
      <dsp:nvSpPr>
        <dsp:cNvPr id="0" name=""/>
        <dsp:cNvSpPr/>
      </dsp:nvSpPr>
      <dsp:spPr>
        <a:xfrm rot="10800000">
          <a:off x="0" y="2095500"/>
          <a:ext cx="3429000" cy="20955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/>
            <a:t>Harmonised </a:t>
          </a:r>
          <a:r>
            <a:rPr lang="en-GB" sz="2400" kern="1200" noProof="0" dirty="0" err="1"/>
            <a:t>ToT</a:t>
          </a:r>
          <a:r>
            <a:rPr lang="en-GB" sz="2400" kern="1200" noProof="0" dirty="0"/>
            <a:t> implementation</a:t>
          </a:r>
        </a:p>
      </dsp:txBody>
      <dsp:txXfrm rot="10800000">
        <a:off x="0" y="2619374"/>
        <a:ext cx="3429000" cy="1571625"/>
      </dsp:txXfrm>
    </dsp:sp>
    <dsp:sp modelId="{6374B18A-41CC-6A4B-9C8D-39DFA93924F0}">
      <dsp:nvSpPr>
        <dsp:cNvPr id="0" name=""/>
        <dsp:cNvSpPr/>
      </dsp:nvSpPr>
      <dsp:spPr>
        <a:xfrm rot="5400000">
          <a:off x="4095750" y="1428750"/>
          <a:ext cx="2095500" cy="3429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Peer to peer evaluation</a:t>
          </a:r>
        </a:p>
      </dsp:txBody>
      <dsp:txXfrm rot="-5400000">
        <a:off x="3429000" y="2619374"/>
        <a:ext cx="3429000" cy="1571625"/>
      </dsp:txXfrm>
    </dsp:sp>
    <dsp:sp modelId="{E53652EE-48DA-7A44-9FC2-BE8CF0E82F5B}">
      <dsp:nvSpPr>
        <dsp:cNvPr id="0" name=""/>
        <dsp:cNvSpPr/>
      </dsp:nvSpPr>
      <dsp:spPr>
        <a:xfrm>
          <a:off x="2400300" y="1553666"/>
          <a:ext cx="2057400" cy="10477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/>
            <a:t>IFAA*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*</a:t>
          </a:r>
          <a:r>
            <a:rPr lang="en-GB" sz="1050" kern="1200" dirty="0">
              <a:latin typeface="Arial" charset="0"/>
              <a:cs typeface="Arial" charset="0"/>
            </a:rPr>
            <a:t>Terminology to be </a:t>
          </a:r>
          <a:r>
            <a:rPr lang="en-GB" sz="1050" kern="1200" dirty="0" err="1">
              <a:latin typeface="Arial" charset="0"/>
              <a:cs typeface="Arial" charset="0"/>
            </a:rPr>
            <a:t>confimer</a:t>
          </a:r>
          <a:r>
            <a:rPr lang="en-GB" sz="1050" kern="1200" dirty="0">
              <a:latin typeface="Arial" charset="0"/>
              <a:cs typeface="Arial" charset="0"/>
            </a:rPr>
            <a:t> by IFRC legal </a:t>
          </a:r>
          <a:r>
            <a:rPr lang="en-GB" sz="1050" kern="1200" dirty="0" err="1">
              <a:latin typeface="Arial" charset="0"/>
              <a:cs typeface="Arial" charset="0"/>
            </a:rPr>
            <a:t>Dpt</a:t>
          </a:r>
          <a:endParaRPr lang="en-GB" sz="2400" b="1" kern="1200" dirty="0"/>
        </a:p>
      </dsp:txBody>
      <dsp:txXfrm>
        <a:off x="2451447" y="1604813"/>
        <a:ext cx="1955106" cy="945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C80DE-16FB-014A-9143-30E01380D324}">
      <dsp:nvSpPr>
        <dsp:cNvPr id="0" name=""/>
        <dsp:cNvSpPr/>
      </dsp:nvSpPr>
      <dsp:spPr>
        <a:xfrm>
          <a:off x="676808" y="0"/>
          <a:ext cx="4191000" cy="41910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E875A-4D67-AB47-8785-B808E3082EE2}">
      <dsp:nvSpPr>
        <dsp:cNvPr id="0" name=""/>
        <dsp:cNvSpPr/>
      </dsp:nvSpPr>
      <dsp:spPr>
        <a:xfrm>
          <a:off x="1074953" y="398144"/>
          <a:ext cx="1634490" cy="163449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GFARC</a:t>
          </a:r>
        </a:p>
      </dsp:txBody>
      <dsp:txXfrm>
        <a:off x="1154742" y="477933"/>
        <a:ext cx="1474912" cy="1474912"/>
      </dsp:txXfrm>
    </dsp:sp>
    <dsp:sp modelId="{9C0C22AC-EA38-F14E-88C9-91883C98F733}">
      <dsp:nvSpPr>
        <dsp:cNvPr id="0" name=""/>
        <dsp:cNvSpPr/>
      </dsp:nvSpPr>
      <dsp:spPr>
        <a:xfrm>
          <a:off x="2835173" y="398144"/>
          <a:ext cx="1634490" cy="1634490"/>
        </a:xfrm>
        <a:prstGeom prst="round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Health </a:t>
          </a:r>
          <a:r>
            <a:rPr lang="fr-FR" sz="3500" kern="1200" dirty="0" err="1"/>
            <a:t>Dept</a:t>
          </a:r>
          <a:endParaRPr lang="fr-FR" sz="3500" kern="1200" dirty="0"/>
        </a:p>
      </dsp:txBody>
      <dsp:txXfrm>
        <a:off x="2914962" y="477933"/>
        <a:ext cx="1474912" cy="1474912"/>
      </dsp:txXfrm>
    </dsp:sp>
    <dsp:sp modelId="{CF363C1D-48FE-C548-B56C-EDDC925FFA8B}">
      <dsp:nvSpPr>
        <dsp:cNvPr id="0" name=""/>
        <dsp:cNvSpPr/>
      </dsp:nvSpPr>
      <dsp:spPr>
        <a:xfrm>
          <a:off x="1074953" y="2158365"/>
          <a:ext cx="1634490" cy="1634490"/>
        </a:xfrm>
        <a:prstGeom prst="round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err="1"/>
            <a:t>Legal</a:t>
          </a:r>
          <a:endParaRPr lang="fr-FR" sz="3500" kern="1200" dirty="0"/>
        </a:p>
      </dsp:txBody>
      <dsp:txXfrm>
        <a:off x="1154742" y="2238154"/>
        <a:ext cx="1474912" cy="1474912"/>
      </dsp:txXfrm>
    </dsp:sp>
    <dsp:sp modelId="{4711BEF7-8A35-BC48-A237-85003F5C4021}">
      <dsp:nvSpPr>
        <dsp:cNvPr id="0" name=""/>
        <dsp:cNvSpPr/>
      </dsp:nvSpPr>
      <dsp:spPr>
        <a:xfrm>
          <a:off x="2835173" y="2158365"/>
          <a:ext cx="1634490" cy="163449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err="1"/>
            <a:t>Comm</a:t>
          </a:r>
          <a:endParaRPr lang="fr-FR" sz="3500" kern="1200" dirty="0"/>
        </a:p>
      </dsp:txBody>
      <dsp:txXfrm>
        <a:off x="2914962" y="2238154"/>
        <a:ext cx="1474912" cy="1474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17A2E-01AE-8744-8BF2-0E8BF9AF35EB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196B-4847-304B-B661-79EE4B71ED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93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0C3DE-5992-4FE0-9F4C-2CE74DF5564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2BB43-3511-40CA-AA14-97F3DFE50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98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IFAC</a:t>
            </a:r>
            <a:r>
              <a:rPr lang="en-GB" baseline="0" noProof="0" dirty="0" smtClean="0"/>
              <a:t> creation</a:t>
            </a:r>
            <a:r>
              <a:rPr lang="en-GB" noProof="0" dirty="0" smtClean="0"/>
              <a:t>: 29</a:t>
            </a:r>
            <a:r>
              <a:rPr lang="en-GB" baseline="0" noProof="0" dirty="0" smtClean="0"/>
              <a:t> NSs out of 30 answered</a:t>
            </a:r>
          </a:p>
          <a:p>
            <a:r>
              <a:rPr lang="en-GB" baseline="0" noProof="0" dirty="0" smtClean="0"/>
              <a:t>Why?: 28 NSs out of 29 wishing the IFAC answered</a:t>
            </a:r>
            <a:endParaRPr lang="en-GB" noProof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2BB43-3511-40CA-AA14-97F3DFE505A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69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29</a:t>
            </a:r>
            <a:r>
              <a:rPr lang="en-GB" baseline="0" noProof="0" dirty="0" smtClean="0"/>
              <a:t> NSs out of 30 answered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2BB43-3511-40CA-AA14-97F3DFE505A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982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29</a:t>
            </a:r>
            <a:r>
              <a:rPr lang="en-GB" baseline="0" noProof="0" dirty="0" smtClean="0"/>
              <a:t> NSs out of 30 answered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2BB43-3511-40CA-AA14-97F3DFE505A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824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29</a:t>
            </a:r>
            <a:r>
              <a:rPr lang="en-GB" baseline="0" noProof="0" dirty="0" smtClean="0"/>
              <a:t> NSs out of 30 answered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2BB43-3511-40CA-AA14-97F3DFE505A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87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24744"/>
            <a:ext cx="8839200" cy="5616624"/>
          </a:xfrm>
          <a:prstGeom prst="rect">
            <a:avLst/>
          </a:prstGeom>
          <a:solidFill>
            <a:srgbClr val="9589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2135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88640"/>
            <a:ext cx="8812088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Image 9" descr="IFRC-Logo-RGB-Tagline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1905" b="-2"/>
          <a:stretch/>
        </p:blipFill>
        <p:spPr>
          <a:xfrm>
            <a:off x="222334" y="0"/>
            <a:ext cx="3845610" cy="10704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1828800" y="2234282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6" y="2204864"/>
            <a:ext cx="3414464" cy="39604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2204864"/>
            <a:ext cx="4724400" cy="3960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3468732"/>
            <a:ext cx="6858000" cy="27557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2204864"/>
            <a:ext cx="6858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7600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498475"/>
              <a:ext cx="4724400" cy="17235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 FURTHER INFORMATION ON THE INTERNATOIONAL FIRST AID </a:t>
              </a:r>
              <a:r>
                <a:rPr lang="en-US" sz="16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ATTESTATION, </a:t>
              </a: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GLOBAL FIRST AID REFERENCE CENTRE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EMAIL: </a:t>
              </a:r>
              <a:r>
                <a:rPr lang="en-US" sz="1600" b="1" baseline="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first.aid@ifrc.org</a:t>
              </a: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Image 10" descr="IFRC-tagline-logo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05"/>
          <a:stretch/>
        </p:blipFill>
        <p:spPr>
          <a:xfrm>
            <a:off x="179512" y="5949280"/>
            <a:ext cx="2433619" cy="789432"/>
          </a:xfrm>
          <a:prstGeom prst="rect">
            <a:avLst/>
          </a:prstGeom>
        </p:spPr>
      </p:pic>
      <p:pic>
        <p:nvPicPr>
          <p:cNvPr id="12" name="Image 11" descr="IFRC-tagline-logo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1"/>
          <a:stretch/>
        </p:blipFill>
        <p:spPr>
          <a:xfrm>
            <a:off x="5004048" y="5949280"/>
            <a:ext cx="4052320" cy="7894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AE22E-FFF4-DA4E-8D63-2CA5E761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B888A6-B41C-B740-BC91-39FE3221D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DB6CF7-3E21-E74B-8393-353FC5D1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479D6D-29CA-0540-A93E-39821399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7CECDE-DDE6-2B44-B0D6-1193A06E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3AE17-14F9-0B42-BCAF-5E60B1BACAB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644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75F55-BABD-664D-A26E-15A3D23A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41765E-4021-4947-9BFB-79C7C27394A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81F583-2438-6E44-9EBE-89EFD9C84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F43750-5003-F24F-86C1-F0287C4BC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1C2595-E4AE-7F4C-920C-6C142BB0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AF3945-796C-DC4F-956A-E9DC3DB3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5375836-7030-B048-BBB2-1533441239F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631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737926" cy="553245"/>
          </a:xfrm>
          <a:prstGeom prst="rect">
            <a:avLst/>
          </a:prstGeom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2234282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Box 18"/>
          <p:cNvSpPr txBox="1"/>
          <p:nvPr/>
        </p:nvSpPr>
        <p:spPr bwMode="auto">
          <a:xfrm>
            <a:off x="395536" y="404664"/>
            <a:ext cx="34563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Harmonisation of First Aid Education</a:t>
            </a:r>
            <a:endParaRPr lang="en-GB" sz="1100" b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395536" y="332656"/>
            <a:ext cx="3456384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30" r:id="rId5"/>
    <p:sldLayoutId id="2147483731" r:id="rId6"/>
    <p:sldLayoutId id="2147483732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700"/>
          </a:xfrm>
        </p:spPr>
        <p:txBody>
          <a:bodyPr/>
          <a:lstStyle/>
          <a:p>
            <a:r>
              <a:rPr lang="en-GB" sz="3200" dirty="0">
                <a:solidFill>
                  <a:srgbClr val="541818"/>
                </a:solidFill>
                <a:latin typeface="Arial" charset="0"/>
                <a:ea typeface="+mn-ea"/>
                <a:cs typeface="Arial" charset="0"/>
              </a:rPr>
              <a:t>GFARC</a:t>
            </a:r>
            <a:br>
              <a:rPr lang="en-GB" sz="3200" dirty="0">
                <a:solidFill>
                  <a:srgbClr val="541818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3200" dirty="0">
                <a:latin typeface="Arial" charset="0"/>
                <a:cs typeface="Arial" charset="0"/>
              </a:rPr>
              <a:t/>
            </a:r>
            <a:br>
              <a:rPr lang="en-GB" sz="3200" dirty="0">
                <a:latin typeface="Arial" charset="0"/>
                <a:cs typeface="Arial" charset="0"/>
              </a:rPr>
            </a:br>
            <a:r>
              <a:rPr lang="en-GB" sz="3200" dirty="0" smtClean="0">
                <a:latin typeface="Arial" charset="0"/>
                <a:cs typeface="Arial" charset="0"/>
              </a:rPr>
              <a:t>TOWARDS HARMONISING FIRST AID EDUCATION</a:t>
            </a: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990600" y="4509120"/>
            <a:ext cx="7239000" cy="213508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charset="0"/>
                <a:cs typeface="Arial" charset="0"/>
              </a:rPr>
              <a:t>A “One First Aid approach”</a:t>
            </a:r>
          </a:p>
          <a:p>
            <a:endParaRPr lang="en-GB" sz="3200" dirty="0">
              <a:latin typeface="Arial" charset="0"/>
              <a:cs typeface="Arial" charset="0"/>
            </a:endParaRPr>
          </a:p>
          <a:p>
            <a:endParaRPr lang="en-GB" sz="3200" dirty="0">
              <a:latin typeface="Arial" charset="0"/>
              <a:cs typeface="Arial" charset="0"/>
            </a:endParaRPr>
          </a:p>
          <a:p>
            <a:endParaRPr lang="en-GB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3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5536" y="907132"/>
            <a:ext cx="8291264" cy="1153716"/>
          </a:xfrm>
        </p:spPr>
        <p:txBody>
          <a:bodyPr/>
          <a:lstStyle/>
          <a:p>
            <a:r>
              <a:rPr lang="en-GB" dirty="0">
                <a:latin typeface="Arial" charset="0"/>
                <a:cs typeface="Arial" charset="0"/>
              </a:rPr>
              <a:t>A common goal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1828800" y="2204864"/>
            <a:ext cx="6858000" cy="3960440"/>
          </a:xfrm>
        </p:spPr>
        <p:txBody>
          <a:bodyPr/>
          <a:lstStyle/>
          <a:p>
            <a:r>
              <a:rPr lang="en-GB" sz="2400"/>
              <a:t>Our main goal is to ensure that a growing number of people and communities, anywhere (at home, at work, at school…), are prepared and equipped to save lives when a disaster or an emergency during daily life occurs.</a:t>
            </a:r>
          </a:p>
          <a:p>
            <a:endParaRPr lang="en-GB" sz="24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B1730-A89F-494E-8E19-390116EA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Objectives of an International First </a:t>
            </a:r>
            <a:r>
              <a:rPr lang="fr-FR" dirty="0" err="1"/>
              <a:t>Aid</a:t>
            </a:r>
            <a:r>
              <a:rPr lang="fr-FR" dirty="0"/>
              <a:t> </a:t>
            </a:r>
            <a:r>
              <a:rPr lang="fr-FR" dirty="0" smtClean="0"/>
              <a:t>Attestation</a:t>
            </a:r>
            <a:r>
              <a:rPr lang="en-GB" sz="2800" dirty="0">
                <a:solidFill>
                  <a:srgbClr val="C00000"/>
                </a:solidFill>
                <a:latin typeface="Arial" charset="0"/>
                <a:cs typeface="Arial" charset="0"/>
              </a:rPr>
              <a:t>*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95AD4D-3F9D-8B49-8044-1357E6DBA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an international attestation for RC RC NSs which </a:t>
            </a:r>
            <a:r>
              <a:rPr lang="en-GB" dirty="0" smtClean="0"/>
              <a:t>will guarantee </a:t>
            </a:r>
            <a:r>
              <a:rPr lang="en-GB" dirty="0"/>
              <a:t>worldwide the quality of the training provided by the RCRC </a:t>
            </a:r>
            <a:r>
              <a:rPr lang="en-GB" dirty="0" smtClean="0"/>
              <a:t>NSs and which </a:t>
            </a:r>
            <a:r>
              <a:rPr lang="en-GB" smtClean="0"/>
              <a:t>will therefore:</a:t>
            </a:r>
            <a:endParaRPr lang="en-GB" dirty="0"/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allow </a:t>
            </a:r>
            <a:r>
              <a:rPr lang="en-GB" dirty="0"/>
              <a:t>to give an equivalence between RC RC NSs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Increase </a:t>
            </a:r>
            <a:r>
              <a:rPr lang="en-GB" dirty="0"/>
              <a:t>the position of NSs within a competitive market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allow </a:t>
            </a:r>
            <a:r>
              <a:rPr lang="en-GB" dirty="0"/>
              <a:t>them to position themselves in the training market with international companies that need to train their local staff to first </a:t>
            </a:r>
            <a:r>
              <a:rPr lang="en-GB" dirty="0" smtClean="0"/>
              <a:t>aid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  <a:p>
            <a:pPr lvl="1">
              <a:buFont typeface="Wingdings" pitchFamily="2" charset="2"/>
              <a:buChar char="Ø"/>
            </a:pPr>
            <a:endParaRPr lang="en-GB" dirty="0" smtClean="0"/>
          </a:p>
          <a:p>
            <a:pPr marL="273050" lvl="1" indent="0" algn="r">
              <a:buNone/>
            </a:pPr>
            <a:r>
              <a:rPr lang="en-GB" sz="1800" b="1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* Terminology to be confirmed by IFRC Legal </a:t>
            </a:r>
            <a:r>
              <a:rPr lang="en-GB" sz="1800" b="1" i="1" u="sng" dirty="0" err="1">
                <a:solidFill>
                  <a:srgbClr val="C00000"/>
                </a:solidFill>
                <a:latin typeface="Arial" charset="0"/>
                <a:cs typeface="Arial" charset="0"/>
              </a:rPr>
              <a:t>Dept</a:t>
            </a:r>
            <a:endParaRPr lang="en-GB" sz="1800" b="1" i="1" u="sng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96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700"/>
          </a:xfrm>
        </p:spPr>
        <p:txBody>
          <a:bodyPr/>
          <a:lstStyle/>
          <a:p>
            <a:r>
              <a:rPr lang="en-GB" sz="3200" dirty="0">
                <a:latin typeface="Arial" charset="0"/>
                <a:cs typeface="Arial" charset="0"/>
              </a:rPr>
              <a:t>The system in place: </a:t>
            </a:r>
            <a:br>
              <a:rPr lang="en-GB" sz="3200" dirty="0">
                <a:latin typeface="Arial" charset="0"/>
                <a:cs typeface="Arial" charset="0"/>
              </a:rPr>
            </a:br>
            <a:r>
              <a:rPr lang="en-GB" sz="3200" dirty="0">
                <a:latin typeface="Arial" charset="0"/>
                <a:cs typeface="Arial" charset="0"/>
              </a:rPr>
              <a:t>the European First Aid Certificate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4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CB8FD85-200B-0F47-82A5-3B4FA48412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smtClean="0"/>
              <a:t>THE </a:t>
            </a:r>
            <a:r>
              <a:rPr lang="fr-FR" altLang="fr-FR" dirty="0"/>
              <a:t>EFAC PROCESS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4CD3E4B-BA02-7549-A813-A4B3FB6BD8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1730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AB4FE6C-56F4-5B4A-A376-8F628823B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STEPS 1 and 2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C3B0BC8-C026-3346-A0FD-47918FA58A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624" y="2234282"/>
            <a:ext cx="7499176" cy="4191000"/>
          </a:xfrm>
        </p:spPr>
        <p:txBody>
          <a:bodyPr/>
          <a:lstStyle/>
          <a:p>
            <a:r>
              <a:rPr lang="en-GB" altLang="fr-FR" sz="2400"/>
              <a:t>The NS sends the application form with the teaching material to the Centre</a:t>
            </a:r>
          </a:p>
          <a:p>
            <a:pPr>
              <a:buFont typeface="Wingdings" pitchFamily="2" charset="2"/>
              <a:buNone/>
            </a:pPr>
            <a:endParaRPr lang="en-GB" altLang="fr-FR" sz="2400"/>
          </a:p>
          <a:p>
            <a:r>
              <a:rPr lang="en-GB" altLang="fr-FR" sz="2400"/>
              <a:t>This application is forwarded to an EFAC representative for a pre-evaluation</a:t>
            </a:r>
          </a:p>
        </p:txBody>
      </p:sp>
    </p:spTree>
    <p:extLst>
      <p:ext uri="{BB962C8B-B14F-4D97-AF65-F5344CB8AC3E}">
        <p14:creationId xmlns:p14="http://schemas.microsoft.com/office/powerpoint/2010/main" val="354547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3BE408B-E235-CD4E-B662-B1E80931E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STEPS 3 and 4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26851ED-E7B8-A14F-9754-63D5D1B34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2234282"/>
            <a:ext cx="7859216" cy="4191000"/>
          </a:xfrm>
        </p:spPr>
        <p:txBody>
          <a:bodyPr/>
          <a:lstStyle/>
          <a:p>
            <a:r>
              <a:rPr lang="en-GB" altLang="fr-FR" sz="2400" dirty="0"/>
              <a:t>The EFAC representative sends his/her feedback to the Centre</a:t>
            </a:r>
          </a:p>
          <a:p>
            <a:pPr>
              <a:buFont typeface="Wingdings" pitchFamily="2" charset="2"/>
              <a:buNone/>
            </a:pPr>
            <a:r>
              <a:rPr lang="en-GB" altLang="fr-FR" sz="2400" dirty="0">
                <a:sym typeface="Wingdings" pitchFamily="2" charset="2"/>
              </a:rPr>
              <a:t> </a:t>
            </a:r>
            <a:r>
              <a:rPr lang="en-GB" altLang="fr-FR" sz="2400" dirty="0"/>
              <a:t>If there are divergences, the Centre will be the link between the EFAC representative and the NS</a:t>
            </a:r>
          </a:p>
          <a:p>
            <a:endParaRPr lang="en-GB" altLang="fr-FR" sz="2400" dirty="0"/>
          </a:p>
          <a:p>
            <a:r>
              <a:rPr lang="en-GB" altLang="fr-FR" sz="2400" dirty="0"/>
              <a:t>After final approval of the document, the Centre sends the feedback to the NS; support of the EFAC representative is </a:t>
            </a:r>
            <a:r>
              <a:rPr lang="en-GB" altLang="fr-FR" sz="2400" dirty="0">
                <a:solidFill>
                  <a:srgbClr val="FF0000"/>
                </a:solidFill>
              </a:rPr>
              <a:t>offered</a:t>
            </a:r>
            <a:r>
              <a:rPr lang="en-GB" altLang="fr-FR" sz="2400" dirty="0"/>
              <a:t> if necessary</a:t>
            </a:r>
          </a:p>
        </p:txBody>
      </p:sp>
    </p:spTree>
    <p:extLst>
      <p:ext uri="{BB962C8B-B14F-4D97-AF65-F5344CB8AC3E}">
        <p14:creationId xmlns:p14="http://schemas.microsoft.com/office/powerpoint/2010/main" val="4247398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F1170EB-6AF3-E349-8F6B-EAD45F2723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STEPS 5 and 6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58B4641-9F27-F04A-8928-27DF9D54D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2" y="2234282"/>
            <a:ext cx="7787208" cy="4191000"/>
          </a:xfrm>
        </p:spPr>
        <p:txBody>
          <a:bodyPr/>
          <a:lstStyle/>
          <a:p>
            <a:r>
              <a:rPr lang="en-GB" altLang="fr-FR" sz="2400"/>
              <a:t>The EFAC representative goes to the NS to attend the FA training presented in the application</a:t>
            </a:r>
          </a:p>
          <a:p>
            <a:endParaRPr lang="en-GB" altLang="fr-FR" sz="2400"/>
          </a:p>
          <a:p>
            <a:r>
              <a:rPr lang="en-GB" altLang="fr-FR" sz="2400"/>
              <a:t>The EFAC representative makes a report using the Monitoring form and sends it to the Centre</a:t>
            </a:r>
          </a:p>
        </p:txBody>
      </p:sp>
    </p:spTree>
    <p:extLst>
      <p:ext uri="{BB962C8B-B14F-4D97-AF65-F5344CB8AC3E}">
        <p14:creationId xmlns:p14="http://schemas.microsoft.com/office/powerpoint/2010/main" val="3951082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E76CAD7-F973-F443-B593-FD5A7E212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STEPS 7 and 8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DE00A47-EBA9-7C47-9796-060A8CADF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2204864"/>
            <a:ext cx="7488832" cy="4191000"/>
          </a:xfrm>
        </p:spPr>
        <p:txBody>
          <a:bodyPr/>
          <a:lstStyle/>
          <a:p>
            <a:r>
              <a:rPr lang="en-GB" altLang="fr-FR" sz="2400" dirty="0"/>
              <a:t>Based on the application and the EFAC representative’s feedbacks, the Centre </a:t>
            </a:r>
            <a:r>
              <a:rPr lang="en-GB" altLang="fr-FR" sz="2400" dirty="0">
                <a:solidFill>
                  <a:srgbClr val="FF0000"/>
                </a:solidFill>
              </a:rPr>
              <a:t>agrees upon </a:t>
            </a:r>
            <a:r>
              <a:rPr lang="en-GB" altLang="fr-FR" sz="2400" dirty="0"/>
              <a:t>whether or not the training has obtained the EFAC award</a:t>
            </a:r>
          </a:p>
          <a:p>
            <a:endParaRPr lang="en-GB" altLang="fr-FR" sz="2400" dirty="0"/>
          </a:p>
          <a:p>
            <a:r>
              <a:rPr lang="en-GB" altLang="fr-FR" sz="2400" dirty="0"/>
              <a:t>This final answer is given by the Centre to the NS</a:t>
            </a:r>
          </a:p>
        </p:txBody>
      </p:sp>
    </p:spTree>
    <p:extLst>
      <p:ext uri="{BB962C8B-B14F-4D97-AF65-F5344CB8AC3E}">
        <p14:creationId xmlns:p14="http://schemas.microsoft.com/office/powerpoint/2010/main" val="2053666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8EFF7F9-0D4C-354D-84A5-348F83952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VALIDITY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D3C9200-3F39-F844-BEDA-C9D07364D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2" y="2234282"/>
            <a:ext cx="7787208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fr-FR" sz="2400" dirty="0"/>
              <a:t>The EFAC is given for 5 years</a:t>
            </a:r>
          </a:p>
          <a:p>
            <a:pPr>
              <a:lnSpc>
                <a:spcPct val="90000"/>
              </a:lnSpc>
            </a:pPr>
            <a:endParaRPr lang="en-GB" altLang="fr-FR" sz="2400" dirty="0"/>
          </a:p>
          <a:p>
            <a:pPr>
              <a:lnSpc>
                <a:spcPct val="90000"/>
              </a:lnSpc>
            </a:pPr>
            <a:r>
              <a:rPr lang="en-GB" altLang="fr-FR" sz="2400" dirty="0"/>
              <a:t>After 5 years, the NS sends a prolongation application form to the Centre</a:t>
            </a:r>
          </a:p>
          <a:p>
            <a:pPr>
              <a:lnSpc>
                <a:spcPct val="90000"/>
              </a:lnSpc>
            </a:pPr>
            <a:endParaRPr lang="en-GB" altLang="fr-FR" sz="2400" dirty="0"/>
          </a:p>
          <a:p>
            <a:pPr>
              <a:lnSpc>
                <a:spcPct val="90000"/>
              </a:lnSpc>
            </a:pPr>
            <a:r>
              <a:rPr lang="en-GB" altLang="fr-FR" sz="2400" dirty="0"/>
              <a:t>After advice of the GFARC, if needed, the EFAC can be extended for 5 years</a:t>
            </a:r>
          </a:p>
        </p:txBody>
      </p:sp>
    </p:spTree>
    <p:extLst>
      <p:ext uri="{BB962C8B-B14F-4D97-AF65-F5344CB8AC3E}">
        <p14:creationId xmlns:p14="http://schemas.microsoft.com/office/powerpoint/2010/main" val="2045375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91C8C61-3CFE-0243-8381-1D4B8A84C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632991"/>
            <a:ext cx="8229600" cy="1139825"/>
          </a:xfrm>
        </p:spPr>
        <p:txBody>
          <a:bodyPr/>
          <a:lstStyle/>
          <a:p>
            <a:r>
              <a:rPr lang="fr-FR" altLang="fr-FR" dirty="0"/>
              <a:t>USE OF THE LOGO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872E2DE-E052-7E41-A0B8-9C9406B69E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31925"/>
            <a:ext cx="8229600" cy="2189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fr-FR" sz="2400" dirty="0"/>
              <a:t>The Centre forwards the official logo after the EFAC has been awarded to a training </a:t>
            </a:r>
            <a:r>
              <a:rPr lang="en-US" altLang="fr-FR" sz="2400" dirty="0" err="1"/>
              <a:t>programme</a:t>
            </a:r>
            <a:endParaRPr lang="en-US" altLang="fr-FR" sz="2400" dirty="0"/>
          </a:p>
          <a:p>
            <a:pPr>
              <a:lnSpc>
                <a:spcPct val="90000"/>
              </a:lnSpc>
            </a:pPr>
            <a:r>
              <a:rPr lang="en-US" altLang="fr-FR" sz="2400" dirty="0"/>
              <a:t>The NS sends one original certificate with the logo to the Centre</a:t>
            </a:r>
          </a:p>
          <a:p>
            <a:pPr>
              <a:lnSpc>
                <a:spcPct val="90000"/>
              </a:lnSpc>
            </a:pPr>
            <a:endParaRPr lang="en-US" altLang="fr-FR" sz="2400" dirty="0"/>
          </a:p>
        </p:txBody>
      </p:sp>
      <p:pic>
        <p:nvPicPr>
          <p:cNvPr id="5" name="Espace réservé du contenu 4" descr="Une image contenant signe, arrêt&#10;&#10;&#10;&#10;Description générée automatiquement">
            <a:extLst>
              <a:ext uri="{FF2B5EF4-FFF2-40B4-BE49-F238E27FC236}">
                <a16:creationId xmlns:a16="http://schemas.microsoft.com/office/drawing/2014/main" id="{A0F1B32B-EF3C-6E4C-B57B-A94BE657F0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53" y="3451983"/>
            <a:ext cx="3672965" cy="210899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DDD5E6-52ED-0949-B62A-F744E544B1E2}"/>
              </a:ext>
            </a:extLst>
          </p:cNvPr>
          <p:cNvSpPr/>
          <p:nvPr/>
        </p:nvSpPr>
        <p:spPr>
          <a:xfrm>
            <a:off x="841259" y="5674158"/>
            <a:ext cx="73381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 2018: 32 </a:t>
            </a:r>
            <a:r>
              <a:rPr lang="en-GB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NSs </a:t>
            </a:r>
            <a:r>
              <a:rPr lang="en-GB" sz="4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hold EFAC</a:t>
            </a:r>
            <a:endParaRPr lang="en-GB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700"/>
          </a:xfrm>
        </p:spPr>
        <p:txBody>
          <a:bodyPr/>
          <a:lstStyle/>
          <a:p>
            <a:r>
              <a:rPr lang="en-GB" sz="3200" dirty="0">
                <a:latin typeface="Arial" charset="0"/>
                <a:cs typeface="Arial" charset="0"/>
              </a:rPr>
              <a:t>Introduction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700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From </a:t>
            </a:r>
            <a:r>
              <a:rPr lang="en-GB" dirty="0">
                <a:latin typeface="Arial" charset="0"/>
                <a:cs typeface="Arial" charset="0"/>
              </a:rPr>
              <a:t>European First Aid Certificate </a:t>
            </a:r>
            <a:br>
              <a:rPr lang="en-GB" dirty="0">
                <a:latin typeface="Arial" charset="0"/>
                <a:cs typeface="Arial" charset="0"/>
              </a:rPr>
            </a:br>
            <a:r>
              <a:rPr lang="en-GB" dirty="0">
                <a:latin typeface="Arial" charset="0"/>
                <a:cs typeface="Arial" charset="0"/>
              </a:rPr>
              <a:t>to </a:t>
            </a:r>
            <a:r>
              <a:rPr lang="en-GB" dirty="0" smtClean="0">
                <a:latin typeface="Arial" charset="0"/>
                <a:cs typeface="Arial" charset="0"/>
              </a:rPr>
              <a:t>International </a:t>
            </a:r>
            <a:r>
              <a:rPr lang="en-GB" dirty="0">
                <a:latin typeface="Arial" charset="0"/>
                <a:cs typeface="Arial" charset="0"/>
              </a:rPr>
              <a:t>First Aid Attestation?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13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2F22DC-0004-DD46-98C3-AF3707660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Common </a:t>
            </a:r>
            <a:r>
              <a:rPr lang="fr-FR" dirty="0" err="1"/>
              <a:t>understanding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976292-1651-2449-91FC-EBEA18936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234282"/>
            <a:ext cx="8291264" cy="4191000"/>
          </a:xfrm>
        </p:spPr>
        <p:txBody>
          <a:bodyPr/>
          <a:lstStyle/>
          <a:p>
            <a:r>
              <a:rPr lang="en-GB" sz="2400" dirty="0">
                <a:solidFill>
                  <a:srgbClr val="FF0000"/>
                </a:solidFill>
              </a:rPr>
              <a:t>Working on a common understanding towards the movement within IFRC and RC RC National Societies and agreement on modalities of IFAA* by exploring and conducting pilots implementation.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1800" dirty="0">
                <a:latin typeface="Arial" charset="0"/>
                <a:cs typeface="Arial" charset="0"/>
              </a:rPr>
              <a:t>* Terminology to be confirmed by IFRC Legal Dept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79860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8DC1F-99F4-FE48-9FC0-88957F77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Tools and </a:t>
            </a:r>
            <a:r>
              <a:rPr lang="fr-FR" dirty="0" err="1"/>
              <a:t>policy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62CADB-B57C-A847-9644-04C91B65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80" y="2234282"/>
            <a:ext cx="8280920" cy="4191000"/>
          </a:xfrm>
        </p:spPr>
        <p:txBody>
          <a:bodyPr/>
          <a:lstStyle/>
          <a:p>
            <a:r>
              <a:rPr lang="fr-FR" dirty="0"/>
              <a:t>INTERNATIONAL FIRST AID ATTESTATION*</a:t>
            </a:r>
          </a:p>
          <a:p>
            <a:r>
              <a:rPr lang="fr-FR" dirty="0"/>
              <a:t>ADVOCACY</a:t>
            </a:r>
          </a:p>
          <a:p>
            <a:r>
              <a:rPr lang="fr-FR" dirty="0"/>
              <a:t>COMMUNICATION</a:t>
            </a:r>
          </a:p>
          <a:p>
            <a:r>
              <a:rPr lang="fr-FR" dirty="0"/>
              <a:t>CAMPAIGNS and EVENTS</a:t>
            </a:r>
          </a:p>
          <a:p>
            <a:pPr marL="0" indent="0">
              <a:buNone/>
            </a:pPr>
            <a:endParaRPr lang="fr-FR" dirty="0"/>
          </a:p>
          <a:p>
            <a:r>
              <a:rPr lang="en-GB" sz="1600" dirty="0">
                <a:latin typeface="Arial" charset="0"/>
                <a:cs typeface="Arial" charset="0"/>
              </a:rPr>
              <a:t>* Terminology to be confirmed by IFRC Legal Dept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B52FF-1A01-6D49-B474-AFB846AFB534}"/>
              </a:ext>
            </a:extLst>
          </p:cNvPr>
          <p:cNvSpPr/>
          <p:nvPr/>
        </p:nvSpPr>
        <p:spPr>
          <a:xfrm>
            <a:off x="1332138" y="4874384"/>
            <a:ext cx="640771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 </a:t>
            </a:r>
            <a:r>
              <a:rPr lang="fr-FR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reinforce</a:t>
            </a:r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First </a:t>
            </a:r>
            <a:r>
              <a:rPr lang="fr-FR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Aid</a:t>
            </a:r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Brand Image</a:t>
            </a:r>
          </a:p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of RC/RC</a:t>
            </a:r>
          </a:p>
        </p:txBody>
      </p:sp>
    </p:spTree>
    <p:extLst>
      <p:ext uri="{BB962C8B-B14F-4D97-AF65-F5344CB8AC3E}">
        <p14:creationId xmlns:p14="http://schemas.microsoft.com/office/powerpoint/2010/main" val="3717457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12142F-9B8C-0D4F-91BE-E5F594E10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</a:t>
            </a:r>
            <a:r>
              <a:rPr lang="fr-FR" dirty="0"/>
              <a:t>to </a:t>
            </a:r>
            <a:r>
              <a:rPr lang="fr-FR" dirty="0" err="1"/>
              <a:t>implement</a:t>
            </a:r>
            <a:r>
              <a:rPr lang="fr-FR" dirty="0"/>
              <a:t> the </a:t>
            </a:r>
            <a:r>
              <a:rPr lang="fr-FR" dirty="0" smtClean="0"/>
              <a:t>IFAA* </a:t>
            </a:r>
            <a:r>
              <a:rPr lang="fr-FR" dirty="0"/>
              <a:t>in IFRC?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1A4AD5-F59E-3B45-822B-526C67446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80" y="2234282"/>
            <a:ext cx="8280920" cy="4191000"/>
          </a:xfrm>
        </p:spPr>
        <p:txBody>
          <a:bodyPr/>
          <a:lstStyle/>
          <a:p>
            <a:r>
              <a:rPr lang="en-GB" sz="2400" dirty="0"/>
              <a:t>A strong tool for mobilisation and implementation of harmonisation</a:t>
            </a:r>
          </a:p>
          <a:p>
            <a:r>
              <a:rPr lang="en-GB" sz="2400" dirty="0"/>
              <a:t>Process to prepare a progressive quality management</a:t>
            </a:r>
          </a:p>
          <a:p>
            <a:r>
              <a:rPr lang="en-GB" sz="2400" dirty="0"/>
              <a:t>Easy to design and to achieve for a growing number of National Societies</a:t>
            </a:r>
          </a:p>
          <a:p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466DC7-B66A-6C4D-8E5D-391F8294CA86}"/>
              </a:ext>
            </a:extLst>
          </p:cNvPr>
          <p:cNvSpPr/>
          <p:nvPr/>
        </p:nvSpPr>
        <p:spPr>
          <a:xfrm>
            <a:off x="84541" y="5338013"/>
            <a:ext cx="89235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 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minimal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common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denominator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7864" y="4509120"/>
            <a:ext cx="5649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* Terminology to be confirmed by IFRC Legal </a:t>
            </a:r>
            <a:r>
              <a:rPr lang="en-GB" dirty="0" err="1"/>
              <a:t>Dept</a:t>
            </a: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295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D37BB-993E-E845-BAC3-BDB004DC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proposition for the </a:t>
            </a:r>
            <a:r>
              <a:rPr lang="fr-FR" dirty="0" err="1" smtClean="0"/>
              <a:t>process</a:t>
            </a:r>
            <a:r>
              <a:rPr lang="fr-FR" dirty="0" smtClean="0"/>
              <a:t> for pilot </a:t>
            </a:r>
            <a:r>
              <a:rPr lang="fr-FR" smtClean="0"/>
              <a:t>projects</a:t>
            </a:r>
            <a:endParaRPr lang="fr-FR" dirty="0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BC0F0451-58EB-F347-95DE-078E9599E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545019"/>
              </p:ext>
            </p:extLst>
          </p:nvPr>
        </p:nvGraphicFramePr>
        <p:xfrm>
          <a:off x="1106996" y="2204864"/>
          <a:ext cx="6858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234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700"/>
          </a:xfrm>
        </p:spPr>
        <p:txBody>
          <a:bodyPr/>
          <a:lstStyle/>
          <a:p>
            <a:r>
              <a:rPr lang="en-GB" dirty="0">
                <a:latin typeface="Arial" charset="0"/>
                <a:cs typeface="Arial" charset="0"/>
              </a:rPr>
              <a:t>Collaboration aspect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22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D4AAC-6CEB-5542-9CC6-1CCF61C4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Collaboration Aspect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97C78FD-C448-F74F-9850-C03CCC3814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613924"/>
              </p:ext>
            </p:extLst>
          </p:nvPr>
        </p:nvGraphicFramePr>
        <p:xfrm>
          <a:off x="-324544" y="2276872"/>
          <a:ext cx="5544616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485009F-010D-E945-BD99-E7F918C150B3}"/>
              </a:ext>
            </a:extLst>
          </p:cNvPr>
          <p:cNvSpPr/>
          <p:nvPr/>
        </p:nvSpPr>
        <p:spPr>
          <a:xfrm>
            <a:off x="5940152" y="3212976"/>
            <a:ext cx="2304256" cy="21602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RC RC National </a:t>
            </a:r>
            <a:r>
              <a:rPr lang="fr-FR" sz="2400" dirty="0" err="1"/>
              <a:t>Societies</a:t>
            </a:r>
            <a:endParaRPr lang="fr-FR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6D9A75-82DF-ED4A-A13D-6A8BE8374162}"/>
              </a:ext>
            </a:extLst>
          </p:cNvPr>
          <p:cNvSpPr/>
          <p:nvPr/>
        </p:nvSpPr>
        <p:spPr>
          <a:xfrm>
            <a:off x="1547517" y="1916832"/>
            <a:ext cx="1800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IFRC</a:t>
            </a:r>
          </a:p>
        </p:txBody>
      </p:sp>
    </p:spTree>
    <p:extLst>
      <p:ext uri="{BB962C8B-B14F-4D97-AF65-F5344CB8AC3E}">
        <p14:creationId xmlns:p14="http://schemas.microsoft.com/office/powerpoint/2010/main" val="2615012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133004-4313-B74A-9ACD-0821B2A7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F1A947-1988-E34C-819A-F158C6C03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234282"/>
            <a:ext cx="7787208" cy="4191000"/>
          </a:xfrm>
        </p:spPr>
        <p:txBody>
          <a:bodyPr/>
          <a:lstStyle/>
          <a:p>
            <a:r>
              <a:rPr lang="en-GB" dirty="0"/>
              <a:t>First Aid in the Movement : the key stone but not highlighted enough by the Governance</a:t>
            </a:r>
          </a:p>
          <a:p>
            <a:r>
              <a:rPr lang="en-GB" dirty="0"/>
              <a:t>First Aid as a multipurpose health tool: emergency, prevention, social </a:t>
            </a:r>
            <a:r>
              <a:rPr lang="en-GB" dirty="0" smtClean="0"/>
              <a:t>inclusion... </a:t>
            </a:r>
            <a:endParaRPr lang="en-GB" dirty="0"/>
          </a:p>
          <a:p>
            <a:r>
              <a:rPr lang="en-GB" dirty="0"/>
              <a:t>First Aid is in a competitive environment both at the national and international levels</a:t>
            </a:r>
          </a:p>
          <a:p>
            <a:r>
              <a:rPr lang="en-GB" dirty="0"/>
              <a:t>First Aid in a new education context: participant centred, confidence based approach, new technologies…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D1C7C7-C976-9E4E-8C6E-8848D59AAC3C}"/>
              </a:ext>
            </a:extLst>
          </p:cNvPr>
          <p:cNvSpPr/>
          <p:nvPr/>
        </p:nvSpPr>
        <p:spPr>
          <a:xfrm>
            <a:off x="434214" y="5652806"/>
            <a:ext cx="85181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 need to reinforce first aid…</a:t>
            </a:r>
            <a:endParaRPr lang="en-GB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781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546956" y="2853308"/>
            <a:ext cx="7834064" cy="647700"/>
          </a:xfrm>
        </p:spPr>
        <p:txBody>
          <a:bodyPr/>
          <a:lstStyle/>
          <a:p>
            <a:r>
              <a:rPr lang="en-GB" sz="3200" dirty="0" smtClean="0">
                <a:latin typeface="Arial" charset="0"/>
                <a:cs typeface="Arial" charset="0"/>
              </a:rPr>
              <a:t>Expectations from National Societies</a:t>
            </a: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136904" cy="2423120"/>
          </a:xfrm>
        </p:spPr>
        <p:txBody>
          <a:bodyPr>
            <a:normAutofit fontScale="85000" lnSpcReduction="20000"/>
          </a:bodyPr>
          <a:lstStyle/>
          <a:p>
            <a:endParaRPr lang="fr-FR" sz="3200" i="1" dirty="0" smtClean="0"/>
          </a:p>
          <a:p>
            <a:endParaRPr lang="fr-FR" sz="3200" i="1" dirty="0"/>
          </a:p>
          <a:p>
            <a:r>
              <a:rPr lang="en-GB" sz="3300" i="1" dirty="0" smtClean="0"/>
              <a:t>Data collected for the Africa region </a:t>
            </a:r>
          </a:p>
          <a:p>
            <a:r>
              <a:rPr lang="en-GB" sz="3300" i="1" dirty="0" smtClean="0"/>
              <a:t>through the 2018 FA survey</a:t>
            </a:r>
          </a:p>
          <a:p>
            <a:endParaRPr lang="en-GB" sz="3000" i="1" dirty="0" smtClean="0"/>
          </a:p>
          <a:p>
            <a:r>
              <a:rPr lang="en-GB" sz="2100" i="1" dirty="0" smtClean="0"/>
              <a:t>(30 responding NSs from Africa region so far on 3rd Dec 2018) </a:t>
            </a:r>
            <a:endParaRPr lang="en-GB" sz="2100" i="1" dirty="0"/>
          </a:p>
        </p:txBody>
      </p:sp>
    </p:spTree>
    <p:extLst>
      <p:ext uri="{BB962C8B-B14F-4D97-AF65-F5344CB8AC3E}">
        <p14:creationId xmlns:p14="http://schemas.microsoft.com/office/powerpoint/2010/main" val="401468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5A6DE-11B8-DD42-A4B6-6E5CC597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International harmonisation: a real expectation from NSs</a:t>
            </a:r>
            <a:endParaRPr lang="en-GB" sz="28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554058"/>
              </p:ext>
            </p:extLst>
          </p:nvPr>
        </p:nvGraphicFramePr>
        <p:xfrm>
          <a:off x="394354" y="2051720"/>
          <a:ext cx="3745598" cy="418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885904"/>
              </p:ext>
            </p:extLst>
          </p:nvPr>
        </p:nvGraphicFramePr>
        <p:xfrm>
          <a:off x="4716016" y="2051720"/>
          <a:ext cx="3960440" cy="418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796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5A6DE-11B8-DD42-A4B6-6E5CC597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Added-value of an international recognition of first aid education for the general public</a:t>
            </a:r>
            <a:endParaRPr lang="fr-FR" sz="28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679329"/>
              </p:ext>
            </p:extLst>
          </p:nvPr>
        </p:nvGraphicFramePr>
        <p:xfrm>
          <a:off x="683568" y="2051721"/>
          <a:ext cx="7488832" cy="411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788024" y="6453336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*</a:t>
            </a:r>
            <a:r>
              <a:rPr lang="fr-FR" sz="1400" dirty="0" smtClean="0"/>
              <a:t>IFAC: International First </a:t>
            </a:r>
            <a:r>
              <a:rPr lang="fr-FR" sz="1400" dirty="0" err="1" smtClean="0"/>
              <a:t>Aid</a:t>
            </a:r>
            <a:r>
              <a:rPr lang="fr-FR" sz="1400" dirty="0" smtClean="0"/>
              <a:t> Certification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5733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5A6DE-11B8-DD42-A4B6-6E5CC597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Added-value of an international recognition of first aid education for the NSs</a:t>
            </a:r>
            <a:endParaRPr lang="fr-FR" sz="28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961746"/>
              </p:ext>
            </p:extLst>
          </p:nvPr>
        </p:nvGraphicFramePr>
        <p:xfrm>
          <a:off x="899592" y="2057400"/>
          <a:ext cx="7200800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112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5A6DE-11B8-DD42-A4B6-6E5CC597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Added-value of an international recognition of first aid education for the IFRC </a:t>
            </a:r>
            <a:endParaRPr lang="fr-FR" sz="2800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581554"/>
              </p:ext>
            </p:extLst>
          </p:nvPr>
        </p:nvGraphicFramePr>
        <p:xfrm>
          <a:off x="755576" y="2057400"/>
          <a:ext cx="7488832" cy="43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494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700"/>
          </a:xfrm>
        </p:spPr>
        <p:txBody>
          <a:bodyPr/>
          <a:lstStyle/>
          <a:p>
            <a:r>
              <a:rPr lang="en-GB" sz="3200" dirty="0">
                <a:latin typeface="Arial" charset="0"/>
                <a:cs typeface="Arial" charset="0"/>
              </a:rPr>
              <a:t>Objectives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8128"/>
      </p:ext>
    </p:extLst>
  </p:cSld>
  <p:clrMapOvr>
    <a:masterClrMapping/>
  </p:clrMapOvr>
</p:sld>
</file>

<file path=ppt/theme/theme1.xml><?xml version="1.0" encoding="utf-8"?>
<a:theme xmlns:a="http://schemas.openxmlformats.org/drawingml/2006/main" name="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IFRC_2011 presentation-EN</Template>
  <TotalTime>2333</TotalTime>
  <Words>869</Words>
  <Application>Microsoft Office PowerPoint</Application>
  <PresentationFormat>Affichage à l'écran (4:3)</PresentationFormat>
  <Paragraphs>135</Paragraphs>
  <Slides>27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IFRC_2011 presentation-EN</vt:lpstr>
      <vt:lpstr>GFARC  TOWARDS HARMONISING FIRST AID EDUCATION</vt:lpstr>
      <vt:lpstr>Introduction</vt:lpstr>
      <vt:lpstr>Introduction</vt:lpstr>
      <vt:lpstr>Expectations from National Societies</vt:lpstr>
      <vt:lpstr>International harmonisation: a real expectation from NSs</vt:lpstr>
      <vt:lpstr>Added-value of an international recognition of first aid education for the general public</vt:lpstr>
      <vt:lpstr>Added-value of an international recognition of first aid education for the NSs</vt:lpstr>
      <vt:lpstr>Added-value of an international recognition of first aid education for the IFRC </vt:lpstr>
      <vt:lpstr>Objectives</vt:lpstr>
      <vt:lpstr>A common goal</vt:lpstr>
      <vt:lpstr>Objectives of an International First Aid Attestation*</vt:lpstr>
      <vt:lpstr>The system in place:  the European First Aid Certificate</vt:lpstr>
      <vt:lpstr>THE EFAC PROCESS</vt:lpstr>
      <vt:lpstr>STEPS 1 and 2</vt:lpstr>
      <vt:lpstr>STEPS 3 and 4</vt:lpstr>
      <vt:lpstr>STEPS 5 and 6</vt:lpstr>
      <vt:lpstr>STEPS 7 and 8</vt:lpstr>
      <vt:lpstr>VALIDITY</vt:lpstr>
      <vt:lpstr>USE OF THE LOGO</vt:lpstr>
      <vt:lpstr>From European First Aid Certificate  to International First Aid Attestation?</vt:lpstr>
      <vt:lpstr>A Common understanding </vt:lpstr>
      <vt:lpstr>Tools and policy</vt:lpstr>
      <vt:lpstr>How to implement the IFAA* in IFRC? </vt:lpstr>
      <vt:lpstr>A proposition for the process for pilot projects</vt:lpstr>
      <vt:lpstr>Collaboration aspect</vt:lpstr>
      <vt:lpstr>Collaboration Aspect</vt:lpstr>
      <vt:lpstr>Présentation PowerPoint</vt:lpstr>
    </vt:vector>
  </TitlesOfParts>
  <Company>IFRC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Boutonne Maud</cp:lastModifiedBy>
  <cp:revision>77</cp:revision>
  <cp:lastPrinted>2014-09-11T14:32:53Z</cp:lastPrinted>
  <dcterms:created xsi:type="dcterms:W3CDTF">2012-03-29T08:37:58Z</dcterms:created>
  <dcterms:modified xsi:type="dcterms:W3CDTF">2018-12-05T17:16:39Z</dcterms:modified>
</cp:coreProperties>
</file>